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3.xml" ContentType="application/vnd.openxmlformats-officedocument.presentationml.slide+xml"/>
  <Override PartName="/ppt/slides/slide16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ink/ink3.xml" ContentType="application/inkml+xml"/>
  <Override PartName="/ppt/ink/ink2.xml" ContentType="application/inkml+xml"/>
  <Override PartName="/ppt/ink/ink1.xml" ContentType="application/inkml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7" r:id="rId2"/>
    <p:sldId id="261" r:id="rId3"/>
    <p:sldId id="264" r:id="rId4"/>
    <p:sldId id="266" r:id="rId5"/>
    <p:sldId id="269" r:id="rId6"/>
    <p:sldId id="270" r:id="rId7"/>
    <p:sldId id="265" r:id="rId8"/>
    <p:sldId id="271" r:id="rId9"/>
    <p:sldId id="272" r:id="rId10"/>
    <p:sldId id="274" r:id="rId11"/>
    <p:sldId id="275" r:id="rId12"/>
    <p:sldId id="276" r:id="rId13"/>
    <p:sldId id="277" r:id="rId14"/>
    <p:sldId id="278" r:id="rId15"/>
    <p:sldId id="279" r:id="rId16"/>
    <p:sldId id="273" r:id="rId17"/>
  </p:sldIdLst>
  <p:sldSz cx="9144000" cy="6858000" type="screen4x3"/>
  <p:notesSz cx="6724650" cy="9874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napToObjects="1">
      <p:cViewPr varScale="1">
        <p:scale>
          <a:sx n="73" d="100"/>
          <a:sy n="73" d="100"/>
        </p:scale>
        <p:origin x="138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7-08-29T14:28:02.925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1779,'5'0,"4"0,6 0,9 4,8 6,-1 14,3 6,-5 3,1 8,0 6,-1 3,-1 2,-2 4,0-4,-1-1,-5-5,-5-7,-1-10,0-10,8-12,15-36,24-35,21-40,27-36,28-31,25-34,13-19,3 0,-4-1,-15 13,-17 26,-21 32,-26 29,-22 28,-22 26,-12 21,-13 15,-6 13,-2 7,-1 5,-3 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7-08-29T14:28:17.189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1779,'5'0,"4"0,6 0,9 4,8 6,-1 14,3 6,-5 3,1 8,0 6,-1 3,-1 2,-2 4,0-4,-1-1,-5-5,-5-7,-1-10,0-10,8-12,15-36,24-35,21-40,27-36,28-31,25-34,13-19,3 0,-4-1,-15 13,-17 26,-21 32,-26 29,-22 28,-22 26,-12 21,-13 15,-6 13,-2 7,-1 5,-3 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7-08-29T14:28:23.653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0 498,'1'0,"2"0,2 0,2 1,2 2,1 3,0 3,-2 0,1 2,0 2,0 1,-1 1,0 1,0-2,-1 0,-1-1,-1-2,-1-3,0-3,2-3,6-10,6-10,6-11,9-10,7-8,9-11,3-4,1-1,-1 0,-5 4,-5 7,-5 9,-9 8,-6 8,-7 7,-4 6,-3 5,-2 2,-1 3,1 1,-2 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4015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09079" y="0"/>
            <a:ext cx="2914015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C54821-90AD-4002-A66A-94D649A80D9E}" type="datetimeFigureOut">
              <a:rPr lang="en-IE" smtClean="0"/>
              <a:t>14/11/2017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39825" y="1233488"/>
            <a:ext cx="444500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2465" y="4751983"/>
            <a:ext cx="537972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14015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09079" y="9378824"/>
            <a:ext cx="2914015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FD755B-0D59-4941-BF3E-A047DCFACB4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53865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D755B-0D59-4941-BF3E-A047DCFACB45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37516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28C84-7C1C-3546-914B-BECCBE11DDEE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1636-DCD1-354C-9060-A863F3DFB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85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28C84-7C1C-3546-914B-BECCBE11DDEE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1636-DCD1-354C-9060-A863F3DFB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112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28C84-7C1C-3546-914B-BECCBE11DDEE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1636-DCD1-354C-9060-A863F3DFB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421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28C84-7C1C-3546-914B-BECCBE11DDEE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1636-DCD1-354C-9060-A863F3DFB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037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28C84-7C1C-3546-914B-BECCBE11DDEE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1636-DCD1-354C-9060-A863F3DFB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057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28C84-7C1C-3546-914B-BECCBE11DDEE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1636-DCD1-354C-9060-A863F3DFB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450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28C84-7C1C-3546-914B-BECCBE11DDEE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1636-DCD1-354C-9060-A863F3DFB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852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28C84-7C1C-3546-914B-BECCBE11DDEE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1636-DCD1-354C-9060-A863F3DFB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827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28C84-7C1C-3546-914B-BECCBE11DDEE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1636-DCD1-354C-9060-A863F3DFB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317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28C84-7C1C-3546-914B-BECCBE11DDEE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1636-DCD1-354C-9060-A863F3DFB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503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28C84-7C1C-3546-914B-BECCBE11DDEE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1636-DCD1-354C-9060-A863F3DFB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963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328C84-7C1C-3546-914B-BECCBE11DDEE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11636-DCD1-354C-9060-A863F3DFB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13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qqi-qaguidelines.com/policy.html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hyperlink" Target="http://www.qqi-qaguidelines.com/policy.html#policy-issuu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qqi-qaguidelines.com/policy.html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hyperlink" Target="http://www.qqi-qaguidelines.com/assets/4.4.pd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qqi-qaguidelines.com/core.html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hyperlink" Target="http://www.qqi-qaguidelines.com/assets/core-section1-1-2.pd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qqi-qaguidelines.com/assets/core-s2-1-2.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qqi-qaguidelines.com/sector-spec-ipp.html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hyperlink" Target="http://www.qqi-qaguidelines.com/assets/ipp-1.1.pdf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qqi-qaguidelines.com/sector-spec-ipp.html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hyperlink" Target="http://www.qqi-qaguidelines.com/assets/ipp-2.pdf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admin.qqi.ie/" TargetMode="External"/><Relationship Id="rId7" Type="http://schemas.openxmlformats.org/officeDocument/2006/relationships/hyperlink" Target="https://publicadmin.qqi.ie/Articles/Pages/Programme-Validation07.aspx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ublicadmin.qqi.ie/Articles/Pages/Initial-Access-to-Programme%20Validation.aspx" TargetMode="External"/><Relationship Id="rId5" Type="http://schemas.openxmlformats.org/officeDocument/2006/relationships/hyperlink" Target="https://publicadmin.qqi.ie/Articles/Pages/QA-Guidelines.aspx" TargetMode="External"/><Relationship Id="rId4" Type="http://schemas.openxmlformats.org/officeDocument/2006/relationships/hyperlink" Target="http://www.qqi-qaguidelines.com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GaOWoYF6pA4" TargetMode="Externa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qqi-qaguideline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qqi-qaguideline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qqi-qaguideline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hyperlink" Target="http://www.qqi-qaguidelines.com/" TargetMode="External"/><Relationship Id="rId7" Type="http://schemas.openxmlformats.org/officeDocument/2006/relationships/customXml" Target="../ink/ink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customXml" Target="../ink/ink1.xml"/><Relationship Id="rId4" Type="http://schemas.openxmlformats.org/officeDocument/2006/relationships/image" Target="../media/image4.png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qqi-qaguideline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qqi-qaguidelines.com/sector-spec-ipp.html#ss-ipp-issuu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qqi-qaguidelines.com/assets/ipp-4.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hyperlink" Target="http://www.qqi-qaguidelines.com/sector-spec-ipp.html#ss-ipp-sections" TargetMode="Externa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12721" b="63476"/>
          <a:stretch/>
        </p:blipFill>
        <p:spPr>
          <a:xfrm>
            <a:off x="0" y="1"/>
            <a:ext cx="9144000" cy="1677880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14905" y="2965142"/>
            <a:ext cx="8114190" cy="239697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E" sz="2800" b="1" dirty="0">
                <a:solidFill>
                  <a:schemeClr val="accent5">
                    <a:lumMod val="75000"/>
                  </a:schemeClr>
                </a:solidFill>
              </a:rPr>
              <a:t>Introduction to the </a:t>
            </a:r>
          </a:p>
          <a:p>
            <a:pPr marL="0" indent="0" algn="ctr">
              <a:buNone/>
            </a:pP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Q</a:t>
            </a:r>
            <a:r>
              <a:rPr lang="en-IE" sz="2800" b="1" dirty="0">
                <a:solidFill>
                  <a:schemeClr val="accent5">
                    <a:lumMod val="75000"/>
                  </a:schemeClr>
                </a:solidFill>
              </a:rPr>
              <a:t>QI Quality Assurance Guidelines Website</a:t>
            </a:r>
            <a:endParaRPr lang="en-US" sz="22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en-US" sz="22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2200" dirty="0">
                <a:solidFill>
                  <a:schemeClr val="accent5">
                    <a:lumMod val="75000"/>
                  </a:schemeClr>
                </a:solidFill>
              </a:rPr>
              <a:t>Ross Woods, QQI</a:t>
            </a:r>
          </a:p>
        </p:txBody>
      </p:sp>
    </p:spTree>
    <p:extLst>
      <p:ext uri="{BB962C8B-B14F-4D97-AF65-F5344CB8AC3E}">
        <p14:creationId xmlns:p14="http://schemas.microsoft.com/office/powerpoint/2010/main" val="1669739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93"/>
            <a:ext cx="9144000" cy="99908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FD6C768-EDE0-4833-9C5F-4E6ED16F3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048" y="4785"/>
            <a:ext cx="4687412" cy="999084"/>
          </a:xfrm>
        </p:spPr>
        <p:txBody>
          <a:bodyPr>
            <a:normAutofit/>
          </a:bodyPr>
          <a:lstStyle/>
          <a:p>
            <a:pPr algn="l"/>
            <a:r>
              <a:rPr lang="en-US" sz="2200" b="1" dirty="0">
                <a:solidFill>
                  <a:schemeClr val="bg1"/>
                </a:solidFill>
              </a:rPr>
              <a:t>Introduction to Online QA Guidelines</a:t>
            </a:r>
          </a:p>
        </p:txBody>
      </p:sp>
      <p:sp>
        <p:nvSpPr>
          <p:cNvPr id="7" name="TextBox 6">
            <a:hlinkClick r:id="rId3"/>
            <a:extLst>
              <a:ext uri="{FF2B5EF4-FFF2-40B4-BE49-F238E27FC236}">
                <a16:creationId xmlns:a16="http://schemas.microsoft.com/office/drawing/2014/main" id="{8D565C58-6369-4625-A0B0-0522CA042A69}"/>
              </a:ext>
            </a:extLst>
          </p:cNvPr>
          <p:cNvSpPr txBox="1"/>
          <p:nvPr/>
        </p:nvSpPr>
        <p:spPr>
          <a:xfrm>
            <a:off x="319596" y="1301636"/>
            <a:ext cx="85048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b="1" dirty="0">
                <a:solidFill>
                  <a:schemeClr val="accent5">
                    <a:lumMod val="75000"/>
                  </a:schemeClr>
                </a:solidFill>
              </a:rPr>
              <a:t>Using the QA Guidelines…</a:t>
            </a:r>
          </a:p>
          <a:p>
            <a:endParaRPr lang="en-IE" dirty="0"/>
          </a:p>
          <a:p>
            <a:r>
              <a:rPr lang="en-IE" dirty="0"/>
              <a:t>Start with the </a:t>
            </a:r>
            <a:r>
              <a:rPr lang="en-IE" i="1" dirty="0"/>
              <a:t>Policy on Quality Assurance Guidelines</a:t>
            </a:r>
          </a:p>
        </p:txBody>
      </p:sp>
      <p:pic>
        <p:nvPicPr>
          <p:cNvPr id="13" name="Picture 12">
            <a:hlinkClick r:id="rId4"/>
            <a:extLst>
              <a:ext uri="{FF2B5EF4-FFF2-40B4-BE49-F238E27FC236}">
                <a16:creationId xmlns:a16="http://schemas.microsoft.com/office/drawing/2014/main" id="{A07C32D3-A876-4BF9-B66D-01C1BB8379F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592" r="13495"/>
          <a:stretch/>
        </p:blipFill>
        <p:spPr>
          <a:xfrm>
            <a:off x="1528100" y="2609558"/>
            <a:ext cx="6033484" cy="3887734"/>
          </a:xfrm>
          <a:prstGeom prst="rect">
            <a:avLst/>
          </a:prstGeom>
        </p:spPr>
      </p:pic>
      <p:sp>
        <p:nvSpPr>
          <p:cNvPr id="14" name="Arrow: Right 13">
            <a:extLst>
              <a:ext uri="{FF2B5EF4-FFF2-40B4-BE49-F238E27FC236}">
                <a16:creationId xmlns:a16="http://schemas.microsoft.com/office/drawing/2014/main" id="{C79FD083-BB2E-42CF-9015-54BFBDDC4E45}"/>
              </a:ext>
            </a:extLst>
          </p:cNvPr>
          <p:cNvSpPr/>
          <p:nvPr/>
        </p:nvSpPr>
        <p:spPr>
          <a:xfrm>
            <a:off x="1790439" y="5456765"/>
            <a:ext cx="559293" cy="230820"/>
          </a:xfrm>
          <a:prstGeom prst="rightArrow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279705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93"/>
            <a:ext cx="9144000" cy="99908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FD6C768-EDE0-4833-9C5F-4E6ED16F3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048" y="4785"/>
            <a:ext cx="4687412" cy="999084"/>
          </a:xfrm>
        </p:spPr>
        <p:txBody>
          <a:bodyPr>
            <a:normAutofit/>
          </a:bodyPr>
          <a:lstStyle/>
          <a:p>
            <a:pPr algn="l"/>
            <a:r>
              <a:rPr lang="en-US" sz="2200" b="1" dirty="0">
                <a:solidFill>
                  <a:schemeClr val="bg1"/>
                </a:solidFill>
              </a:rPr>
              <a:t>Introduction to Online QA Guidelines</a:t>
            </a:r>
          </a:p>
        </p:txBody>
      </p:sp>
      <p:sp>
        <p:nvSpPr>
          <p:cNvPr id="7" name="TextBox 6">
            <a:hlinkClick r:id="rId3"/>
            <a:extLst>
              <a:ext uri="{FF2B5EF4-FFF2-40B4-BE49-F238E27FC236}">
                <a16:creationId xmlns:a16="http://schemas.microsoft.com/office/drawing/2014/main" id="{8D565C58-6369-4625-A0B0-0522CA042A69}"/>
              </a:ext>
            </a:extLst>
          </p:cNvPr>
          <p:cNvSpPr txBox="1"/>
          <p:nvPr/>
        </p:nvSpPr>
        <p:spPr>
          <a:xfrm>
            <a:off x="319596" y="1366743"/>
            <a:ext cx="85048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b="1" dirty="0">
                <a:solidFill>
                  <a:schemeClr val="accent5">
                    <a:lumMod val="75000"/>
                  </a:schemeClr>
                </a:solidFill>
              </a:rPr>
              <a:t>Using the QA Guidelines…</a:t>
            </a:r>
          </a:p>
          <a:p>
            <a:endParaRPr lang="en-IE" dirty="0"/>
          </a:p>
          <a:p>
            <a:r>
              <a:rPr lang="en-IE" dirty="0"/>
              <a:t>Start with the </a:t>
            </a:r>
            <a:r>
              <a:rPr lang="en-IE" i="1" dirty="0"/>
              <a:t>Policy on Quality Assurance Guidelines</a:t>
            </a:r>
          </a:p>
        </p:txBody>
      </p:sp>
      <p:pic>
        <p:nvPicPr>
          <p:cNvPr id="3" name="Picture 2">
            <a:hlinkClick r:id="rId4"/>
            <a:extLst>
              <a:ext uri="{FF2B5EF4-FFF2-40B4-BE49-F238E27FC236}">
                <a16:creationId xmlns:a16="http://schemas.microsoft.com/office/drawing/2014/main" id="{E395E08B-500F-4990-965B-E6A06480B24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814" t="9362" r="6966" b="10965"/>
          <a:stretch/>
        </p:blipFill>
        <p:spPr>
          <a:xfrm>
            <a:off x="1239778" y="2872640"/>
            <a:ext cx="6149131" cy="941033"/>
          </a:xfrm>
          <a:prstGeom prst="rect">
            <a:avLst/>
          </a:prstGeom>
        </p:spPr>
      </p:pic>
      <p:pic>
        <p:nvPicPr>
          <p:cNvPr id="5" name="Picture 4">
            <a:hlinkClick r:id="rId4"/>
            <a:extLst>
              <a:ext uri="{FF2B5EF4-FFF2-40B4-BE49-F238E27FC236}">
                <a16:creationId xmlns:a16="http://schemas.microsoft.com/office/drawing/2014/main" id="{47A5CDB3-BFF0-458E-897C-D93D4742A37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059" r="10776"/>
          <a:stretch/>
        </p:blipFill>
        <p:spPr>
          <a:xfrm>
            <a:off x="1285917" y="4303907"/>
            <a:ext cx="6056851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298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93"/>
            <a:ext cx="9144000" cy="99908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FD6C768-EDE0-4833-9C5F-4E6ED16F3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048" y="4785"/>
            <a:ext cx="4687412" cy="999084"/>
          </a:xfrm>
        </p:spPr>
        <p:txBody>
          <a:bodyPr>
            <a:normAutofit/>
          </a:bodyPr>
          <a:lstStyle/>
          <a:p>
            <a:pPr algn="l"/>
            <a:r>
              <a:rPr lang="en-US" sz="2200" b="1" dirty="0">
                <a:solidFill>
                  <a:schemeClr val="bg1"/>
                </a:solidFill>
              </a:rPr>
              <a:t>Introduction to Online QA Guidelines</a:t>
            </a:r>
          </a:p>
        </p:txBody>
      </p:sp>
      <p:sp>
        <p:nvSpPr>
          <p:cNvPr id="7" name="TextBox 6">
            <a:hlinkClick r:id="rId3"/>
            <a:extLst>
              <a:ext uri="{FF2B5EF4-FFF2-40B4-BE49-F238E27FC236}">
                <a16:creationId xmlns:a16="http://schemas.microsoft.com/office/drawing/2014/main" id="{8D565C58-6369-4625-A0B0-0522CA042A69}"/>
              </a:ext>
            </a:extLst>
          </p:cNvPr>
          <p:cNvSpPr txBox="1"/>
          <p:nvPr/>
        </p:nvSpPr>
        <p:spPr>
          <a:xfrm>
            <a:off x="319596" y="1366743"/>
            <a:ext cx="85048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b="1" dirty="0">
                <a:solidFill>
                  <a:schemeClr val="accent5">
                    <a:lumMod val="75000"/>
                  </a:schemeClr>
                </a:solidFill>
              </a:rPr>
              <a:t>Using the QA Guidelines…</a:t>
            </a:r>
          </a:p>
          <a:p>
            <a:endParaRPr lang="en-IE" dirty="0"/>
          </a:p>
          <a:p>
            <a:r>
              <a:rPr lang="en-IE" dirty="0"/>
              <a:t>Next move on to the </a:t>
            </a:r>
            <a:r>
              <a:rPr lang="en-IE" i="1" dirty="0"/>
              <a:t>Core Statutory Quality Assurance Guidelines</a:t>
            </a:r>
          </a:p>
        </p:txBody>
      </p:sp>
      <p:pic>
        <p:nvPicPr>
          <p:cNvPr id="2" name="Picture 1">
            <a:hlinkClick r:id="rId4"/>
            <a:extLst>
              <a:ext uri="{FF2B5EF4-FFF2-40B4-BE49-F238E27FC236}">
                <a16:creationId xmlns:a16="http://schemas.microsoft.com/office/drawing/2014/main" id="{FD807AFA-33F5-4BF2-87BB-80559C313F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3500" y="2568123"/>
            <a:ext cx="6477000" cy="35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9990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93"/>
            <a:ext cx="9144000" cy="99908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FD6C768-EDE0-4833-9C5F-4E6ED16F3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048" y="4785"/>
            <a:ext cx="4687412" cy="999084"/>
          </a:xfrm>
        </p:spPr>
        <p:txBody>
          <a:bodyPr>
            <a:normAutofit/>
          </a:bodyPr>
          <a:lstStyle/>
          <a:p>
            <a:pPr algn="l"/>
            <a:r>
              <a:rPr lang="en-US" sz="2200" b="1" dirty="0">
                <a:solidFill>
                  <a:schemeClr val="bg1"/>
                </a:solidFill>
              </a:rPr>
              <a:t>Introduction to Online QA Guidelines</a:t>
            </a:r>
          </a:p>
        </p:txBody>
      </p:sp>
      <p:pic>
        <p:nvPicPr>
          <p:cNvPr id="3" name="Picture 2">
            <a:hlinkClick r:id="rId3"/>
            <a:extLst>
              <a:ext uri="{FF2B5EF4-FFF2-40B4-BE49-F238E27FC236}">
                <a16:creationId xmlns:a16="http://schemas.microsoft.com/office/drawing/2014/main" id="{A74BA16C-9645-48C6-8EF8-6D103AAD9D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9712" y="1490095"/>
            <a:ext cx="6124575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6966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93"/>
            <a:ext cx="9144000" cy="99908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FD6C768-EDE0-4833-9C5F-4E6ED16F3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048" y="4785"/>
            <a:ext cx="4687412" cy="999084"/>
          </a:xfrm>
        </p:spPr>
        <p:txBody>
          <a:bodyPr>
            <a:normAutofit/>
          </a:bodyPr>
          <a:lstStyle/>
          <a:p>
            <a:pPr algn="l"/>
            <a:r>
              <a:rPr lang="en-US" sz="2200" b="1" dirty="0">
                <a:solidFill>
                  <a:schemeClr val="bg1"/>
                </a:solidFill>
              </a:rPr>
              <a:t>Introduction to Online QA Guidelines</a:t>
            </a:r>
          </a:p>
        </p:txBody>
      </p:sp>
      <p:sp>
        <p:nvSpPr>
          <p:cNvPr id="7" name="TextBox 6">
            <a:hlinkClick r:id="rId3"/>
            <a:extLst>
              <a:ext uri="{FF2B5EF4-FFF2-40B4-BE49-F238E27FC236}">
                <a16:creationId xmlns:a16="http://schemas.microsoft.com/office/drawing/2014/main" id="{8D565C58-6369-4625-A0B0-0522CA042A69}"/>
              </a:ext>
            </a:extLst>
          </p:cNvPr>
          <p:cNvSpPr txBox="1"/>
          <p:nvPr/>
        </p:nvSpPr>
        <p:spPr>
          <a:xfrm>
            <a:off x="159797" y="1366743"/>
            <a:ext cx="88244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b="1" dirty="0">
                <a:solidFill>
                  <a:schemeClr val="accent5">
                    <a:lumMod val="75000"/>
                  </a:schemeClr>
                </a:solidFill>
              </a:rPr>
              <a:t>Using the QA Guidelines…</a:t>
            </a:r>
          </a:p>
          <a:p>
            <a:endParaRPr lang="en-IE" dirty="0"/>
          </a:p>
          <a:p>
            <a:r>
              <a:rPr lang="en-IE" dirty="0"/>
              <a:t>Finally, refer to the </a:t>
            </a:r>
            <a:r>
              <a:rPr lang="en-IE" i="1" dirty="0"/>
              <a:t>Sector-Specific Statutory QA Guidelines for Independent/Private Providers</a:t>
            </a:r>
          </a:p>
        </p:txBody>
      </p:sp>
      <p:pic>
        <p:nvPicPr>
          <p:cNvPr id="3" name="Picture 2">
            <a:hlinkClick r:id="rId4"/>
            <a:extLst>
              <a:ext uri="{FF2B5EF4-FFF2-40B4-BE49-F238E27FC236}">
                <a16:creationId xmlns:a16="http://schemas.microsoft.com/office/drawing/2014/main" id="{33FC1537-38E4-4788-8EB9-C3CBBBDEAE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3974" y="2647493"/>
            <a:ext cx="6496050" cy="332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160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93"/>
            <a:ext cx="9144000" cy="99908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FD6C768-EDE0-4833-9C5F-4E6ED16F3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048" y="4785"/>
            <a:ext cx="4687412" cy="999084"/>
          </a:xfrm>
        </p:spPr>
        <p:txBody>
          <a:bodyPr>
            <a:normAutofit/>
          </a:bodyPr>
          <a:lstStyle/>
          <a:p>
            <a:pPr algn="l"/>
            <a:r>
              <a:rPr lang="en-US" sz="2200" b="1" dirty="0">
                <a:solidFill>
                  <a:schemeClr val="bg1"/>
                </a:solidFill>
              </a:rPr>
              <a:t>Introduction to Online QA Guidelines</a:t>
            </a:r>
          </a:p>
        </p:txBody>
      </p:sp>
      <p:sp>
        <p:nvSpPr>
          <p:cNvPr id="7" name="TextBox 6">
            <a:hlinkClick r:id="rId3"/>
            <a:extLst>
              <a:ext uri="{FF2B5EF4-FFF2-40B4-BE49-F238E27FC236}">
                <a16:creationId xmlns:a16="http://schemas.microsoft.com/office/drawing/2014/main" id="{8D565C58-6369-4625-A0B0-0522CA042A69}"/>
              </a:ext>
            </a:extLst>
          </p:cNvPr>
          <p:cNvSpPr txBox="1"/>
          <p:nvPr/>
        </p:nvSpPr>
        <p:spPr>
          <a:xfrm>
            <a:off x="159797" y="1366743"/>
            <a:ext cx="88244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b="1" dirty="0">
                <a:solidFill>
                  <a:schemeClr val="accent5">
                    <a:lumMod val="75000"/>
                  </a:schemeClr>
                </a:solidFill>
              </a:rPr>
              <a:t>Using the QA Guidelines…</a:t>
            </a:r>
          </a:p>
          <a:p>
            <a:endParaRPr lang="en-IE" dirty="0"/>
          </a:p>
          <a:p>
            <a:r>
              <a:rPr lang="en-IE" dirty="0"/>
              <a:t>Finally, refer to the </a:t>
            </a:r>
            <a:r>
              <a:rPr lang="en-IE" i="1" dirty="0"/>
              <a:t>Sector-Specific Statutory QA Guidelines for Independent/Private Providers</a:t>
            </a:r>
          </a:p>
        </p:txBody>
      </p:sp>
      <p:pic>
        <p:nvPicPr>
          <p:cNvPr id="2" name="Picture 1">
            <a:hlinkClick r:id="rId4"/>
            <a:extLst>
              <a:ext uri="{FF2B5EF4-FFF2-40B4-BE49-F238E27FC236}">
                <a16:creationId xmlns:a16="http://schemas.microsoft.com/office/drawing/2014/main" id="{D25D4844-57A8-4116-8481-C026040B4E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608" y="2806817"/>
            <a:ext cx="6477000" cy="2133600"/>
          </a:xfrm>
          <a:prstGeom prst="rect">
            <a:avLst/>
          </a:prstGeom>
        </p:spPr>
      </p:pic>
      <p:pic>
        <p:nvPicPr>
          <p:cNvPr id="5" name="Picture 4">
            <a:hlinkClick r:id="rId4"/>
            <a:extLst>
              <a:ext uri="{FF2B5EF4-FFF2-40B4-BE49-F238E27FC236}">
                <a16:creationId xmlns:a16="http://schemas.microsoft.com/office/drawing/2014/main" id="{5A252C76-BFFD-40CE-ABC9-999F882445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1336" y="4940417"/>
            <a:ext cx="6200775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9342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93"/>
            <a:ext cx="9144000" cy="99908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FD6C768-EDE0-4833-9C5F-4E6ED16F3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048" y="4785"/>
            <a:ext cx="4687412" cy="999084"/>
          </a:xfrm>
        </p:spPr>
        <p:txBody>
          <a:bodyPr>
            <a:normAutofit/>
          </a:bodyPr>
          <a:lstStyle/>
          <a:p>
            <a:pPr algn="l"/>
            <a:r>
              <a:rPr lang="en-US" sz="2200" b="1" dirty="0">
                <a:solidFill>
                  <a:schemeClr val="bg1"/>
                </a:solidFill>
              </a:rPr>
              <a:t>Introduction to Online QA Guidelines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565C58-6369-4625-A0B0-0522CA042A69}"/>
              </a:ext>
            </a:extLst>
          </p:cNvPr>
          <p:cNvSpPr txBox="1"/>
          <p:nvPr/>
        </p:nvSpPr>
        <p:spPr>
          <a:xfrm>
            <a:off x="704674" y="1473693"/>
            <a:ext cx="811972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b="1" dirty="0">
                <a:solidFill>
                  <a:schemeClr val="accent5">
                    <a:lumMod val="75000"/>
                  </a:schemeClr>
                </a:solidFill>
              </a:rPr>
              <a:t>Useful Links</a:t>
            </a:r>
          </a:p>
          <a:p>
            <a:endParaRPr lang="en-US" sz="2400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IE" u="sng" dirty="0">
                <a:hlinkClick r:id="rId3"/>
              </a:rPr>
              <a:t>QQI website</a:t>
            </a:r>
            <a:endParaRPr lang="en-IE" u="sng" dirty="0"/>
          </a:p>
          <a:p>
            <a:endParaRPr lang="en-IE" u="sng" dirty="0"/>
          </a:p>
          <a:p>
            <a:r>
              <a:rPr lang="en-IE" u="sng" dirty="0">
                <a:hlinkClick r:id="rId4"/>
              </a:rPr>
              <a:t>Online QA Guidelines</a:t>
            </a:r>
            <a:endParaRPr lang="en-IE" sz="2400" b="1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en-US" dirty="0"/>
          </a:p>
          <a:p>
            <a:r>
              <a:rPr lang="en-IE" u="sng" dirty="0">
                <a:hlinkClick r:id="rId5"/>
              </a:rPr>
              <a:t>QA Guidelines (main site) </a:t>
            </a:r>
            <a:endParaRPr lang="en-IE" u="sng" dirty="0">
              <a:hlinkClick r:id="rId4"/>
            </a:endParaRPr>
          </a:p>
          <a:p>
            <a:endParaRPr lang="en-US" dirty="0"/>
          </a:p>
          <a:p>
            <a:r>
              <a:rPr lang="en-IE" dirty="0">
                <a:hlinkClick r:id="rId6"/>
              </a:rPr>
              <a:t>Initial Access to Programme Validation</a:t>
            </a:r>
            <a:endParaRPr lang="en-IE" dirty="0"/>
          </a:p>
          <a:p>
            <a:endParaRPr lang="en-US" dirty="0"/>
          </a:p>
          <a:p>
            <a:r>
              <a:rPr lang="en-US" dirty="0" err="1">
                <a:hlinkClick r:id="rId7"/>
              </a:rPr>
              <a:t>Programme</a:t>
            </a:r>
            <a:r>
              <a:rPr lang="en-US" dirty="0">
                <a:hlinkClick r:id="rId7"/>
              </a:rPr>
              <a:t> Validation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905279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9990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048" y="4785"/>
            <a:ext cx="4687412" cy="999084"/>
          </a:xfrm>
        </p:spPr>
        <p:txBody>
          <a:bodyPr>
            <a:normAutofit/>
          </a:bodyPr>
          <a:lstStyle/>
          <a:p>
            <a:pPr algn="l"/>
            <a:r>
              <a:rPr lang="en-US" sz="2200" b="1" dirty="0">
                <a:solidFill>
                  <a:schemeClr val="bg1"/>
                </a:solidFill>
              </a:rPr>
              <a:t>Introduction to Online QA Guidelines</a:t>
            </a:r>
          </a:p>
        </p:txBody>
      </p:sp>
      <p:pic>
        <p:nvPicPr>
          <p:cNvPr id="16" name="GaOWoYF6pA4">
            <a:hlinkClick r:id="" action="ppaction://media"/>
            <a:extLst>
              <a:ext uri="{FF2B5EF4-FFF2-40B4-BE49-F238E27FC236}">
                <a16:creationId xmlns:a16="http://schemas.microsoft.com/office/drawing/2014/main" id="{BE8DAED3-8EDF-4FAD-8364-38D4ABAF81FF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109124" y="2015231"/>
            <a:ext cx="4983332" cy="3737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455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755"/>
            <a:ext cx="9144000" cy="1027132"/>
          </a:xfrm>
          <a:prstGeom prst="rect">
            <a:avLst/>
          </a:prstGeom>
        </p:spPr>
      </p:pic>
      <p:pic>
        <p:nvPicPr>
          <p:cNvPr id="5" name="Picture 4">
            <a:hlinkClick r:id="rId3"/>
            <a:extLst>
              <a:ext uri="{FF2B5EF4-FFF2-40B4-BE49-F238E27FC236}">
                <a16:creationId xmlns:a16="http://schemas.microsoft.com/office/drawing/2014/main" id="{1BDDA8FB-1C0C-4CD3-9B2C-537543E7C9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267" b="48525"/>
          <a:stretch/>
        </p:blipFill>
        <p:spPr>
          <a:xfrm>
            <a:off x="1515281" y="3857481"/>
            <a:ext cx="6113438" cy="187778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FD6C768-EDE0-4833-9C5F-4E6ED16F3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048" y="4785"/>
            <a:ext cx="4687412" cy="999084"/>
          </a:xfrm>
        </p:spPr>
        <p:txBody>
          <a:bodyPr>
            <a:normAutofit/>
          </a:bodyPr>
          <a:lstStyle/>
          <a:p>
            <a:pPr algn="l"/>
            <a:r>
              <a:rPr lang="en-US" sz="2200" b="1" dirty="0">
                <a:solidFill>
                  <a:schemeClr val="bg1"/>
                </a:solidFill>
              </a:rPr>
              <a:t>Introduction to Online QA Guidelines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565C58-6369-4625-A0B0-0522CA042A69}"/>
              </a:ext>
            </a:extLst>
          </p:cNvPr>
          <p:cNvSpPr txBox="1"/>
          <p:nvPr/>
        </p:nvSpPr>
        <p:spPr>
          <a:xfrm>
            <a:off x="319596" y="1473693"/>
            <a:ext cx="85048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E" sz="2400" b="1" dirty="0">
                <a:solidFill>
                  <a:schemeClr val="accent5">
                    <a:lumMod val="75000"/>
                  </a:schemeClr>
                </a:solidFill>
              </a:rPr>
              <a:t>Purpose of website</a:t>
            </a:r>
          </a:p>
          <a:p>
            <a:pPr algn="just"/>
            <a:endParaRPr lang="en-IE" dirty="0"/>
          </a:p>
          <a:p>
            <a:pPr algn="just"/>
            <a:r>
              <a:rPr lang="en-IE" dirty="0"/>
              <a:t>1. To help give providers a clearer picture of how to use QQI QA Guidelines and Policy;</a:t>
            </a:r>
          </a:p>
          <a:p>
            <a:pPr algn="just"/>
            <a:endParaRPr lang="en-IE" dirty="0"/>
          </a:p>
          <a:p>
            <a:pPr algn="just"/>
            <a:r>
              <a:rPr lang="en-IE" dirty="0"/>
              <a:t>2. To map out how the different guidelines (Core, Sector-specific, Topic-specific) are connected.</a:t>
            </a:r>
          </a:p>
          <a:p>
            <a:endParaRPr lang="en-I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8B91B5-4519-4D8F-8459-243CCF6155F2}"/>
              </a:ext>
            </a:extLst>
          </p:cNvPr>
          <p:cNvSpPr txBox="1"/>
          <p:nvPr/>
        </p:nvSpPr>
        <p:spPr>
          <a:xfrm>
            <a:off x="816745" y="3435658"/>
            <a:ext cx="7510509" cy="29740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590463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009377"/>
          </a:xfrm>
          <a:prstGeom prst="rect">
            <a:avLst/>
          </a:prstGeom>
        </p:spPr>
      </p:pic>
      <p:pic>
        <p:nvPicPr>
          <p:cNvPr id="5" name="Picture 4">
            <a:hlinkClick r:id="rId3"/>
            <a:extLst>
              <a:ext uri="{FF2B5EF4-FFF2-40B4-BE49-F238E27FC236}">
                <a16:creationId xmlns:a16="http://schemas.microsoft.com/office/drawing/2014/main" id="{1BDDA8FB-1C0C-4CD3-9B2C-537543E7C9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267" b="48525"/>
          <a:stretch/>
        </p:blipFill>
        <p:spPr>
          <a:xfrm>
            <a:off x="1515281" y="3857481"/>
            <a:ext cx="6113438" cy="187778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FD6C768-EDE0-4833-9C5F-4E6ED16F3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048" y="4785"/>
            <a:ext cx="4687412" cy="999084"/>
          </a:xfrm>
        </p:spPr>
        <p:txBody>
          <a:bodyPr>
            <a:normAutofit/>
          </a:bodyPr>
          <a:lstStyle/>
          <a:p>
            <a:pPr algn="l"/>
            <a:r>
              <a:rPr lang="en-US" sz="2200" b="1" dirty="0">
                <a:solidFill>
                  <a:schemeClr val="bg1"/>
                </a:solidFill>
              </a:rPr>
              <a:t>Introduction to Online QA Guidelines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565C58-6369-4625-A0B0-0522CA042A69}"/>
              </a:ext>
            </a:extLst>
          </p:cNvPr>
          <p:cNvSpPr txBox="1"/>
          <p:nvPr/>
        </p:nvSpPr>
        <p:spPr>
          <a:xfrm>
            <a:off x="319596" y="1473693"/>
            <a:ext cx="85048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E" sz="2400" b="1" dirty="0">
                <a:solidFill>
                  <a:schemeClr val="accent5">
                    <a:lumMod val="75000"/>
                  </a:schemeClr>
                </a:solidFill>
              </a:rPr>
              <a:t>Purpose of website</a:t>
            </a:r>
          </a:p>
          <a:p>
            <a:pPr algn="just"/>
            <a:endParaRPr lang="en-IE" dirty="0"/>
          </a:p>
          <a:p>
            <a:pPr algn="just"/>
            <a:r>
              <a:rPr lang="en-IE" dirty="0"/>
              <a:t>1. To help give providers a clearer picture of how to use QQI QA Guidelines and Policy;</a:t>
            </a:r>
          </a:p>
          <a:p>
            <a:pPr algn="just"/>
            <a:endParaRPr lang="en-IE" dirty="0"/>
          </a:p>
          <a:p>
            <a:pPr algn="just"/>
            <a:r>
              <a:rPr lang="en-IE" dirty="0"/>
              <a:t>2. To map out how the different guidelines (Core, Sector-specific, Topic-specific) are connected.</a:t>
            </a:r>
          </a:p>
          <a:p>
            <a:endParaRPr lang="en-I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5FD088-9DFB-4654-AF52-2ACA5C0F5F4A}"/>
              </a:ext>
            </a:extLst>
          </p:cNvPr>
          <p:cNvSpPr txBox="1"/>
          <p:nvPr/>
        </p:nvSpPr>
        <p:spPr>
          <a:xfrm>
            <a:off x="3524435" y="3435658"/>
            <a:ext cx="4314548" cy="2974020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801042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78"/>
            <a:ext cx="9144000" cy="1000499"/>
          </a:xfrm>
          <a:prstGeom prst="rect">
            <a:avLst/>
          </a:prstGeom>
        </p:spPr>
      </p:pic>
      <p:pic>
        <p:nvPicPr>
          <p:cNvPr id="5" name="Picture 4">
            <a:hlinkClick r:id="rId3"/>
            <a:extLst>
              <a:ext uri="{FF2B5EF4-FFF2-40B4-BE49-F238E27FC236}">
                <a16:creationId xmlns:a16="http://schemas.microsoft.com/office/drawing/2014/main" id="{1BDDA8FB-1C0C-4CD3-9B2C-537543E7C9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267" b="48525"/>
          <a:stretch/>
        </p:blipFill>
        <p:spPr>
          <a:xfrm>
            <a:off x="1515281" y="3857481"/>
            <a:ext cx="6113438" cy="187778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FD6C768-EDE0-4833-9C5F-4E6ED16F3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048" y="4785"/>
            <a:ext cx="4687412" cy="999084"/>
          </a:xfrm>
        </p:spPr>
        <p:txBody>
          <a:bodyPr>
            <a:normAutofit/>
          </a:bodyPr>
          <a:lstStyle/>
          <a:p>
            <a:pPr algn="l"/>
            <a:r>
              <a:rPr lang="en-US" sz="2200" b="1" dirty="0">
                <a:solidFill>
                  <a:schemeClr val="bg1"/>
                </a:solidFill>
              </a:rPr>
              <a:t>Introduction to Online QA Guidelines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565C58-6369-4625-A0B0-0522CA042A69}"/>
              </a:ext>
            </a:extLst>
          </p:cNvPr>
          <p:cNvSpPr txBox="1"/>
          <p:nvPr/>
        </p:nvSpPr>
        <p:spPr>
          <a:xfrm>
            <a:off x="319596" y="1473693"/>
            <a:ext cx="85048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E" sz="2400" b="1" dirty="0">
                <a:solidFill>
                  <a:schemeClr val="accent5">
                    <a:lumMod val="75000"/>
                  </a:schemeClr>
                </a:solidFill>
              </a:rPr>
              <a:t>Purpose of website</a:t>
            </a:r>
          </a:p>
          <a:p>
            <a:pPr algn="just"/>
            <a:endParaRPr lang="en-IE" dirty="0"/>
          </a:p>
          <a:p>
            <a:pPr algn="just"/>
            <a:r>
              <a:rPr lang="en-IE" dirty="0"/>
              <a:t>1. To help give providers a clearer picture of how to use QQI QA Guidelines and Policy;</a:t>
            </a:r>
          </a:p>
          <a:p>
            <a:pPr algn="just"/>
            <a:endParaRPr lang="en-IE" dirty="0"/>
          </a:p>
          <a:p>
            <a:pPr algn="just"/>
            <a:r>
              <a:rPr lang="en-IE" dirty="0"/>
              <a:t>2. To map out how the different guidelines (Core, Sector-specific, Topic-specific) are connected.</a:t>
            </a:r>
          </a:p>
          <a:p>
            <a:endParaRPr lang="en-I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5FD088-9DFB-4654-AF52-2ACA5C0F5F4A}"/>
              </a:ext>
            </a:extLst>
          </p:cNvPr>
          <p:cNvSpPr txBox="1"/>
          <p:nvPr/>
        </p:nvSpPr>
        <p:spPr>
          <a:xfrm>
            <a:off x="5415379" y="3435658"/>
            <a:ext cx="2423604" cy="2974020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155187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009377"/>
          </a:xfrm>
          <a:prstGeom prst="rect">
            <a:avLst/>
          </a:prstGeom>
        </p:spPr>
      </p:pic>
      <p:pic>
        <p:nvPicPr>
          <p:cNvPr id="5" name="Picture 4">
            <a:hlinkClick r:id="rId3"/>
            <a:extLst>
              <a:ext uri="{FF2B5EF4-FFF2-40B4-BE49-F238E27FC236}">
                <a16:creationId xmlns:a16="http://schemas.microsoft.com/office/drawing/2014/main" id="{1BDDA8FB-1C0C-4CD3-9B2C-537543E7C9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267" b="48525"/>
          <a:stretch/>
        </p:blipFill>
        <p:spPr>
          <a:xfrm>
            <a:off x="1515281" y="3857481"/>
            <a:ext cx="6113438" cy="187778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FD6C768-EDE0-4833-9C5F-4E6ED16F3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048" y="4785"/>
            <a:ext cx="4687412" cy="999084"/>
          </a:xfrm>
        </p:spPr>
        <p:txBody>
          <a:bodyPr>
            <a:normAutofit/>
          </a:bodyPr>
          <a:lstStyle/>
          <a:p>
            <a:pPr algn="l"/>
            <a:r>
              <a:rPr lang="en-US" sz="2200" b="1" dirty="0">
                <a:solidFill>
                  <a:schemeClr val="bg1"/>
                </a:solidFill>
              </a:rPr>
              <a:t>Introduction to Online QA Guidelines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565C58-6369-4625-A0B0-0522CA042A69}"/>
              </a:ext>
            </a:extLst>
          </p:cNvPr>
          <p:cNvSpPr txBox="1"/>
          <p:nvPr/>
        </p:nvSpPr>
        <p:spPr>
          <a:xfrm>
            <a:off x="319596" y="1473693"/>
            <a:ext cx="85048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E" sz="2400" b="1" dirty="0">
                <a:solidFill>
                  <a:schemeClr val="accent5">
                    <a:lumMod val="75000"/>
                  </a:schemeClr>
                </a:solidFill>
              </a:rPr>
              <a:t>Purpose of website</a:t>
            </a:r>
          </a:p>
          <a:p>
            <a:pPr algn="just"/>
            <a:endParaRPr lang="en-IE" dirty="0"/>
          </a:p>
          <a:p>
            <a:pPr algn="just"/>
            <a:r>
              <a:rPr lang="en-IE" dirty="0"/>
              <a:t>1. To help give providers a clearer picture of how to use QQI QA Guidelines and Policy;</a:t>
            </a:r>
          </a:p>
          <a:p>
            <a:pPr algn="just"/>
            <a:endParaRPr lang="en-IE" dirty="0"/>
          </a:p>
          <a:p>
            <a:pPr algn="just"/>
            <a:r>
              <a:rPr lang="en-IE" dirty="0"/>
              <a:t>2. To map out how the different guidelines (Core, Sector-specific, Topic-specific) are connected.</a:t>
            </a:r>
          </a:p>
          <a:p>
            <a:endParaRPr lang="en-IE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AEA53E94-12CD-4E4C-969B-50B7D99EA789}"/>
                  </a:ext>
                </a:extLst>
              </p14:cNvPr>
              <p14:cNvContentPartPr/>
              <p14:nvPr/>
            </p14:nvContentPartPr>
            <p14:xfrm>
              <a:off x="1668862" y="4943562"/>
              <a:ext cx="845640" cy="85320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AEA53E94-12CD-4E4C-969B-50B7D99EA78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659862" y="4934558"/>
                <a:ext cx="863280" cy="87084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0DEEF612-585B-40AD-8576-5BAFC75B7EE7}"/>
                  </a:ext>
                </a:extLst>
              </p14:cNvPr>
              <p14:cNvContentPartPr/>
              <p14:nvPr/>
            </p14:nvContentPartPr>
            <p14:xfrm>
              <a:off x="3916392" y="4943562"/>
              <a:ext cx="845640" cy="85320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0DEEF612-585B-40AD-8576-5BAFC75B7EE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907392" y="4934558"/>
                <a:ext cx="863280" cy="87084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98897DEA-8F47-48DD-BA75-F44288FBBE71}"/>
                  </a:ext>
                </a:extLst>
              </p14:cNvPr>
              <p14:cNvContentPartPr/>
              <p14:nvPr/>
            </p14:nvContentPartPr>
            <p14:xfrm>
              <a:off x="7011559" y="4061667"/>
              <a:ext cx="252176" cy="238212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98897DEA-8F47-48DD-BA75-F44288FBBE7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002566" y="4052671"/>
                <a:ext cx="269803" cy="25584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35407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93"/>
            <a:ext cx="9144000" cy="99908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FD6C768-EDE0-4833-9C5F-4E6ED16F3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048" y="4785"/>
            <a:ext cx="4687412" cy="999084"/>
          </a:xfrm>
        </p:spPr>
        <p:txBody>
          <a:bodyPr>
            <a:normAutofit/>
          </a:bodyPr>
          <a:lstStyle/>
          <a:p>
            <a:pPr algn="l"/>
            <a:r>
              <a:rPr lang="en-US" sz="2200" b="1" dirty="0">
                <a:solidFill>
                  <a:schemeClr val="bg1"/>
                </a:solidFill>
              </a:rPr>
              <a:t>Introduction to Online QA Guidelines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565C58-6369-4625-A0B0-0522CA042A69}"/>
              </a:ext>
            </a:extLst>
          </p:cNvPr>
          <p:cNvSpPr txBox="1"/>
          <p:nvPr/>
        </p:nvSpPr>
        <p:spPr>
          <a:xfrm>
            <a:off x="319596" y="1473693"/>
            <a:ext cx="850480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b="1" dirty="0">
                <a:solidFill>
                  <a:schemeClr val="accent5">
                    <a:lumMod val="75000"/>
                  </a:schemeClr>
                </a:solidFill>
              </a:rPr>
              <a:t>How to use the website</a:t>
            </a:r>
          </a:p>
          <a:p>
            <a:endParaRPr lang="en-IE" dirty="0"/>
          </a:p>
          <a:p>
            <a:r>
              <a:rPr lang="en-IE" dirty="0"/>
              <a:t>To find out </a:t>
            </a:r>
            <a:r>
              <a:rPr lang="en-IE" b="1" i="1" dirty="0">
                <a:solidFill>
                  <a:schemeClr val="accent5">
                    <a:lumMod val="75000"/>
                  </a:schemeClr>
                </a:solidFill>
              </a:rPr>
              <a:t>what</a:t>
            </a:r>
            <a:r>
              <a:rPr lang="en-IE" dirty="0"/>
              <a:t> the guidelines are and </a:t>
            </a:r>
            <a:r>
              <a:rPr lang="en-IE" b="1" i="1" dirty="0">
                <a:solidFill>
                  <a:schemeClr val="accent5">
                    <a:lumMod val="75000"/>
                  </a:schemeClr>
                </a:solidFill>
              </a:rPr>
              <a:t>how</a:t>
            </a:r>
            <a:r>
              <a:rPr lang="en-IE" dirty="0"/>
              <a:t> they should be used – click on the grey tabs on the site’s main page</a:t>
            </a:r>
          </a:p>
        </p:txBody>
      </p:sp>
      <p:pic>
        <p:nvPicPr>
          <p:cNvPr id="2" name="Picture 1">
            <a:hlinkClick r:id="rId3"/>
            <a:extLst>
              <a:ext uri="{FF2B5EF4-FFF2-40B4-BE49-F238E27FC236}">
                <a16:creationId xmlns:a16="http://schemas.microsoft.com/office/drawing/2014/main" id="{B86F25DE-4734-404C-9FC8-DABCCEDC0A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3379" y="3118908"/>
            <a:ext cx="3937241" cy="2935663"/>
          </a:xfrm>
          <a:prstGeom prst="rect">
            <a:avLst/>
          </a:prstGeom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9BBF3402-4F61-4E00-8094-B83B10553010}"/>
              </a:ext>
            </a:extLst>
          </p:cNvPr>
          <p:cNvSpPr/>
          <p:nvPr/>
        </p:nvSpPr>
        <p:spPr>
          <a:xfrm rot="10800000">
            <a:off x="6416333" y="5424256"/>
            <a:ext cx="1111932" cy="355107"/>
          </a:xfrm>
          <a:prstGeom prst="rightArrow">
            <a:avLst>
              <a:gd name="adj1" fmla="val 50000"/>
              <a:gd name="adj2" fmla="val 52564"/>
            </a:avLst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5879529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93"/>
            <a:ext cx="9144000" cy="99908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FD6C768-EDE0-4833-9C5F-4E6ED16F3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048" y="4785"/>
            <a:ext cx="4687412" cy="999084"/>
          </a:xfrm>
        </p:spPr>
        <p:txBody>
          <a:bodyPr>
            <a:normAutofit/>
          </a:bodyPr>
          <a:lstStyle/>
          <a:p>
            <a:pPr algn="l"/>
            <a:r>
              <a:rPr lang="en-US" sz="2200" b="1" dirty="0">
                <a:solidFill>
                  <a:schemeClr val="bg1"/>
                </a:solidFill>
              </a:rPr>
              <a:t>Introduction to Online QA Guidelines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565C58-6369-4625-A0B0-0522CA042A69}"/>
              </a:ext>
            </a:extLst>
          </p:cNvPr>
          <p:cNvSpPr txBox="1"/>
          <p:nvPr/>
        </p:nvSpPr>
        <p:spPr>
          <a:xfrm>
            <a:off x="319596" y="1473693"/>
            <a:ext cx="85048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b="1" dirty="0">
                <a:solidFill>
                  <a:schemeClr val="accent5">
                    <a:lumMod val="75000"/>
                  </a:schemeClr>
                </a:solidFill>
              </a:rPr>
              <a:t>On the website you can…</a:t>
            </a:r>
          </a:p>
          <a:p>
            <a:endParaRPr lang="en-IE" dirty="0"/>
          </a:p>
          <a:p>
            <a:r>
              <a:rPr lang="en-IE" dirty="0"/>
              <a:t>Browse an </a:t>
            </a:r>
            <a:r>
              <a:rPr lang="en-IE" b="1" dirty="0"/>
              <a:t>entire document</a:t>
            </a:r>
            <a:r>
              <a:rPr lang="en-IE" dirty="0"/>
              <a:t>, such as the </a:t>
            </a:r>
            <a:r>
              <a:rPr lang="en-IE" i="1" dirty="0"/>
              <a:t>QA Guidelines for Independent/Private Providers</a:t>
            </a:r>
          </a:p>
        </p:txBody>
      </p:sp>
      <p:pic>
        <p:nvPicPr>
          <p:cNvPr id="5" name="Picture 4">
            <a:hlinkClick r:id="rId3"/>
            <a:extLst>
              <a:ext uri="{FF2B5EF4-FFF2-40B4-BE49-F238E27FC236}">
                <a16:creationId xmlns:a16="http://schemas.microsoft.com/office/drawing/2014/main" id="{89ADB645-3992-4FA3-8306-C05B55FB1A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6353" y="2848930"/>
            <a:ext cx="4989251" cy="3367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04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93"/>
            <a:ext cx="9144000" cy="99908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FD6C768-EDE0-4833-9C5F-4E6ED16F3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048" y="4785"/>
            <a:ext cx="4687412" cy="999084"/>
          </a:xfrm>
        </p:spPr>
        <p:txBody>
          <a:bodyPr>
            <a:normAutofit/>
          </a:bodyPr>
          <a:lstStyle/>
          <a:p>
            <a:pPr algn="l"/>
            <a:r>
              <a:rPr lang="en-US" sz="2200" b="1" dirty="0">
                <a:solidFill>
                  <a:schemeClr val="bg1"/>
                </a:solidFill>
              </a:rPr>
              <a:t>Introduction to Online QA Guidelines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565C58-6369-4625-A0B0-0522CA042A69}"/>
              </a:ext>
            </a:extLst>
          </p:cNvPr>
          <p:cNvSpPr txBox="1"/>
          <p:nvPr/>
        </p:nvSpPr>
        <p:spPr>
          <a:xfrm>
            <a:off x="319596" y="1473693"/>
            <a:ext cx="85048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b="1" dirty="0">
                <a:solidFill>
                  <a:schemeClr val="accent5">
                    <a:lumMod val="75000"/>
                  </a:schemeClr>
                </a:solidFill>
              </a:rPr>
              <a:t>On the website you can…</a:t>
            </a:r>
          </a:p>
          <a:p>
            <a:endParaRPr lang="en-IE" dirty="0"/>
          </a:p>
          <a:p>
            <a:r>
              <a:rPr lang="en-IE" dirty="0"/>
              <a:t>Or go directly to a </a:t>
            </a:r>
            <a:r>
              <a:rPr lang="en-IE" b="1" dirty="0"/>
              <a:t>particular section </a:t>
            </a:r>
            <a:r>
              <a:rPr lang="en-IE" dirty="0"/>
              <a:t>and read or print off the ones needed</a:t>
            </a:r>
          </a:p>
        </p:txBody>
      </p:sp>
      <p:pic>
        <p:nvPicPr>
          <p:cNvPr id="8" name="Picture 7">
            <a:hlinkClick r:id="rId3"/>
            <a:extLst>
              <a:ext uri="{FF2B5EF4-FFF2-40B4-BE49-F238E27FC236}">
                <a16:creationId xmlns:a16="http://schemas.microsoft.com/office/drawing/2014/main" id="{36413393-8E47-4D09-A172-BF2DA6453513}"/>
              </a:ext>
            </a:extLst>
          </p:cNvPr>
          <p:cNvPicPr/>
          <p:nvPr/>
        </p:nvPicPr>
        <p:blipFill rotWithShape="1">
          <a:blip r:embed="rId4"/>
          <a:srcRect l="8317" r="9452" b="10174"/>
          <a:stretch/>
        </p:blipFill>
        <p:spPr>
          <a:xfrm>
            <a:off x="4714043" y="2808395"/>
            <a:ext cx="4190260" cy="3228418"/>
          </a:xfrm>
          <a:prstGeom prst="rect">
            <a:avLst/>
          </a:prstGeom>
        </p:spPr>
      </p:pic>
      <p:pic>
        <p:nvPicPr>
          <p:cNvPr id="9" name="Picture 8">
            <a:hlinkClick r:id="rId5"/>
            <a:extLst>
              <a:ext uri="{FF2B5EF4-FFF2-40B4-BE49-F238E27FC236}">
                <a16:creationId xmlns:a16="http://schemas.microsoft.com/office/drawing/2014/main" id="{B819ED49-3001-45C9-9829-CAC0B3AB4E6B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168676" y="2808394"/>
            <a:ext cx="4447713" cy="3228419"/>
          </a:xfrm>
          <a:prstGeom prst="rect">
            <a:avLst/>
          </a:prstGeom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BFF84EEC-9387-4059-9B26-F3621FDAB108}"/>
              </a:ext>
            </a:extLst>
          </p:cNvPr>
          <p:cNvSpPr/>
          <p:nvPr/>
        </p:nvSpPr>
        <p:spPr>
          <a:xfrm>
            <a:off x="577048" y="5521911"/>
            <a:ext cx="461639" cy="177553"/>
          </a:xfrm>
          <a:prstGeom prst="rightArrow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2953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175210F3DE054BB770F6C52280349D" ma:contentTypeVersion="5" ma:contentTypeDescription="Create a new document." ma:contentTypeScope="" ma:versionID="687579ca65f871d13b74faebe00d3961">
  <xsd:schema xmlns:xsd="http://www.w3.org/2001/XMLSchema" xmlns:xs="http://www.w3.org/2001/XMLSchema" xmlns:p="http://schemas.microsoft.com/office/2006/metadata/properties" xmlns:ns2="ca7e1d21-dbc5-4130-836e-f4f949659d4d" xmlns:ns3="0a132ad3-f23e-4743-997b-fa586ac25c08" targetNamespace="http://schemas.microsoft.com/office/2006/metadata/properties" ma:root="true" ma:fieldsID="8d1e104b39b0e90f402c6cc283acc44f" ns2:_="" ns3:_="">
    <xsd:import namespace="ca7e1d21-dbc5-4130-836e-f4f949659d4d"/>
    <xsd:import namespace="0a132ad3-f23e-4743-997b-fa586ac25c0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3:Link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7e1d21-dbc5-4130-836e-f4f949659d4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132ad3-f23e-4743-997b-fa586ac25c08" elementFormDefault="qualified">
    <xsd:import namespace="http://schemas.microsoft.com/office/2006/documentManagement/types"/>
    <xsd:import namespace="http://schemas.microsoft.com/office/infopath/2007/PartnerControls"/>
    <xsd:element name="Link" ma:index="9" nillable="true" ma:displayName="Link" ma:format="Hyperlink" ma:internalName="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ink xmlns="0a132ad3-f23e-4743-997b-fa586ac25c08">
      <Url xsi:nil="true"/>
      <Description xsi:nil="true"/>
    </Link>
  </documentManagement>
</p:properties>
</file>

<file path=customXml/itemProps1.xml><?xml version="1.0" encoding="utf-8"?>
<ds:datastoreItem xmlns:ds="http://schemas.openxmlformats.org/officeDocument/2006/customXml" ds:itemID="{27963030-FEAF-4CC5-B477-CE83F223FF97}"/>
</file>

<file path=customXml/itemProps2.xml><?xml version="1.0" encoding="utf-8"?>
<ds:datastoreItem xmlns:ds="http://schemas.openxmlformats.org/officeDocument/2006/customXml" ds:itemID="{B53EA5C8-EC85-4CB0-8F31-6CAEE3DE046A}"/>
</file>

<file path=customXml/itemProps3.xml><?xml version="1.0" encoding="utf-8"?>
<ds:datastoreItem xmlns:ds="http://schemas.openxmlformats.org/officeDocument/2006/customXml" ds:itemID="{BB5161FD-1519-4D73-A1CA-B1F2A09B9A93}"/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423</Words>
  <Application>Microsoft Office PowerPoint</Application>
  <PresentationFormat>On-screen Show (4:3)</PresentationFormat>
  <Paragraphs>76</Paragraphs>
  <Slides>16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PowerPoint Presentation</vt:lpstr>
      <vt:lpstr>Introduction to Online QA Guidelines</vt:lpstr>
      <vt:lpstr>Introduction to Online QA Guidelines</vt:lpstr>
      <vt:lpstr>Introduction to Online QA Guidelines</vt:lpstr>
      <vt:lpstr>Introduction to Online QA Guidelines</vt:lpstr>
      <vt:lpstr>Introduction to Online QA Guidelines</vt:lpstr>
      <vt:lpstr>Introduction to Online QA Guidelines</vt:lpstr>
      <vt:lpstr>Introduction to Online QA Guidelines</vt:lpstr>
      <vt:lpstr>Introduction to Online QA Guidelines</vt:lpstr>
      <vt:lpstr>Introduction to Online QA Guidelines</vt:lpstr>
      <vt:lpstr>Introduction to Online QA Guidelines</vt:lpstr>
      <vt:lpstr>Introduction to Online QA Guidelines</vt:lpstr>
      <vt:lpstr>Introduction to Online QA Guidelines</vt:lpstr>
      <vt:lpstr>Introduction to Online QA Guidelines</vt:lpstr>
      <vt:lpstr>Introduction to Online QA Guidelines</vt:lpstr>
      <vt:lpstr>Introduction to Online QA Guidelines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Doggett</dc:creator>
  <cp:lastModifiedBy>Ross Woods</cp:lastModifiedBy>
  <cp:revision>34</cp:revision>
  <cp:lastPrinted>2017-11-14T12:59:19Z</cp:lastPrinted>
  <dcterms:created xsi:type="dcterms:W3CDTF">2016-11-28T12:45:44Z</dcterms:created>
  <dcterms:modified xsi:type="dcterms:W3CDTF">2017-11-14T13:00:39Z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0x010100FE175210F3DE054BB770F6C52280349D</vt:lpwstr>
  </property>
</Properties>
</file>