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</p:sldMasterIdLst>
  <p:notesMasterIdLst>
    <p:notesMasterId r:id="rId21"/>
  </p:notesMasterIdLst>
  <p:handoutMasterIdLst>
    <p:handoutMasterId r:id="rId22"/>
  </p:handoutMasterIdLst>
  <p:sldIdLst>
    <p:sldId id="271" r:id="rId4"/>
    <p:sldId id="272" r:id="rId5"/>
    <p:sldId id="316" r:id="rId6"/>
    <p:sldId id="295" r:id="rId7"/>
    <p:sldId id="299" r:id="rId8"/>
    <p:sldId id="300" r:id="rId9"/>
    <p:sldId id="322" r:id="rId10"/>
    <p:sldId id="321" r:id="rId11"/>
    <p:sldId id="323" r:id="rId12"/>
    <p:sldId id="317" r:id="rId13"/>
    <p:sldId id="318" r:id="rId14"/>
    <p:sldId id="319" r:id="rId15"/>
    <p:sldId id="301" r:id="rId16"/>
    <p:sldId id="302" r:id="rId17"/>
    <p:sldId id="320" r:id="rId18"/>
    <p:sldId id="289" r:id="rId19"/>
    <p:sldId id="292" r:id="rId20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91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415" cy="4893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84" y="0"/>
            <a:ext cx="2890414" cy="4893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FE276-4250-4A2C-BC2B-4205A74839F4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4924"/>
            <a:ext cx="2890415" cy="489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84" y="9284924"/>
            <a:ext cx="2890414" cy="489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E785-913A-4577-9FDE-0E506C6C038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101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13BD2-A45C-4639-8CCF-228019C43321}" type="datetimeFigureOut">
              <a:rPr lang="en-IE" smtClean="0"/>
              <a:t>28/10/2016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1DD1A-0AE6-4FE3-BA6E-8208AE1F976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807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5D04-C39B-4152-939B-CE896825A289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SOLAS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1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574E-0236-4DE8-97A7-B2C7AC3CC086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907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D615-5AC5-424F-82FC-4069BC84C033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SOLAS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64204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7F14-7B07-46FE-B2F5-9101F812EF02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SOLAS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4282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381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992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175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1363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749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5830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009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FBF7-18CF-42E4-B6C2-328B791B0E9F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SOLAS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9733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4457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5602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6023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0488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2617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7C6B-A9A7-4B47-B41A-FA59EDAEBBEB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8AF5-287D-43D3-85A7-0C684B27FD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0858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7C6B-A9A7-4B47-B41A-FA59EDAEBBEB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8AF5-287D-43D3-85A7-0C684B27FD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1387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7C6B-A9A7-4B47-B41A-FA59EDAEBBEB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8AF5-287D-43D3-85A7-0C684B27FD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7007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7C6B-A9A7-4B47-B41A-FA59EDAEBBEB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8AF5-287D-43D3-85A7-0C684B27FD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309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7C6B-A9A7-4B47-B41A-FA59EDAEBBEB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8AF5-287D-43D3-85A7-0C684B27FD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909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1E7D-EEF5-45B7-8177-165FF85DCFC3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SOLAS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340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7C6B-A9A7-4B47-B41A-FA59EDAEBBEB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8AF5-287D-43D3-85A7-0C684B27FD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1394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7C6B-A9A7-4B47-B41A-FA59EDAEBBEB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8AF5-287D-43D3-85A7-0C684B27FD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2499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7C6B-A9A7-4B47-B41A-FA59EDAEBBEB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8AF5-287D-43D3-85A7-0C684B27FD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6322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7C6B-A9A7-4B47-B41A-FA59EDAEBBEB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8AF5-287D-43D3-85A7-0C684B27FD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1442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7C6B-A9A7-4B47-B41A-FA59EDAEBBEB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8AF5-287D-43D3-85A7-0C684B27FD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7545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7C6B-A9A7-4B47-B41A-FA59EDAEBBEB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8AF5-287D-43D3-85A7-0C684B27FD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613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AF59-2240-49B6-8959-EC038BD9BBE3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SOLAS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263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5F2B-3137-4F58-BB0C-60073B7073D6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SOLAS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793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2678-72C7-42B1-B514-AE6ACA8A680B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SOLAS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819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78E8-0BCF-4EF7-B626-FEBC4E60F970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SOLAS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701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2BB7-6CC7-49F5-8FD1-9B86207824A0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SOLAS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2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CDAC-C596-438C-A1B0-66F788484ACA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SOLAS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724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2BB7-6CC7-49F5-8FD1-9B86207824A0}" type="datetime1">
              <a:rPr lang="en-IE" smtClean="0"/>
              <a:t>28/10/2016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18E4-B406-4678-A934-0B9F22E7971A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40002" y="3361872"/>
            <a:ext cx="6871659" cy="14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3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C7B6-A222-41F0-AA00-B8FC801CB207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D0115-0AB3-4850-B259-B51178831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936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7C6B-A9A7-4B47-B41A-FA59EDAEBBEB}" type="datetimeFigureOut">
              <a:rPr lang="en-IE" smtClean="0"/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D8AF5-287D-43D3-85A7-0C684B27FD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833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skillsireland.i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s.ie/" TargetMode="External"/><Relationship Id="rId2" Type="http://schemas.openxmlformats.org/officeDocument/2006/relationships/hyperlink" Target="http://www.skillsireland.i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.gif"/><Relationship Id="rId3" Type="http://schemas.openxmlformats.org/officeDocument/2006/relationships/hyperlink" Target="https://www.djei.ie/en/" TargetMode="External"/><Relationship Id="rId21" Type="http://schemas.openxmlformats.org/officeDocument/2006/relationships/image" Target="../media/image20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hyperlink" Target="http://www.skillsireland.ie/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microsoft.com/office/2007/relationships/hdphoto" Target="../media/hdphoto1.wdp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3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/>
          <a:p>
            <a:r>
              <a:rPr lang="en-IE" sz="3200" dirty="0"/>
              <a:t>Identification of Skills Needs in Ireland </a:t>
            </a:r>
            <a:r>
              <a:rPr lang="en-IE" sz="2800" dirty="0"/>
              <a:t>Institutions, Data, Methods and Use</a:t>
            </a:r>
            <a:endParaRPr lang="en-I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272808" cy="1752600"/>
          </a:xfrm>
        </p:spPr>
        <p:txBody>
          <a:bodyPr>
            <a:normAutofit fontScale="70000" lnSpcReduction="20000"/>
          </a:bodyPr>
          <a:lstStyle/>
          <a:p>
            <a:r>
              <a:rPr lang="en-IE" dirty="0"/>
              <a:t>John McGrath, Labour Market Economist, </a:t>
            </a:r>
          </a:p>
          <a:p>
            <a:r>
              <a:rPr lang="en-IE" dirty="0"/>
              <a:t>Skills and Labour Market Research Unit (SLMRU)</a:t>
            </a:r>
          </a:p>
          <a:p>
            <a:r>
              <a:rPr lang="en-IE" dirty="0"/>
              <a:t>SOLAS (Irish Further Education and Training Authority) </a:t>
            </a:r>
          </a:p>
          <a:p>
            <a:r>
              <a:rPr lang="en-IE" dirty="0"/>
              <a:t>and Expert Group on Future Skills Needs</a:t>
            </a:r>
          </a:p>
          <a:p>
            <a:r>
              <a:rPr lang="en-IE" dirty="0"/>
              <a:t>13-14 June 2016</a:t>
            </a:r>
          </a:p>
        </p:txBody>
      </p:sp>
      <p:pic>
        <p:nvPicPr>
          <p:cNvPr id="1026" name="Picture 2" descr="Expert Group on Future Skills Needs (EGFSN) www.skillsireland.i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00514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9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8693"/>
            <a:ext cx="8229600" cy="750027"/>
          </a:xfrm>
        </p:spPr>
        <p:txBody>
          <a:bodyPr>
            <a:normAutofit/>
          </a:bodyPr>
          <a:lstStyle/>
          <a:p>
            <a:r>
              <a:rPr lang="en-IE" sz="2000" dirty="0">
                <a:solidFill>
                  <a:srgbClr val="002060"/>
                </a:solidFill>
              </a:rPr>
              <a:t>Labour Market Transitions 2015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716016" y="6309320"/>
            <a:ext cx="4175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IE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Source: SLMRU analysis of CSO data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600" y="764704"/>
            <a:ext cx="7560840" cy="5832648"/>
            <a:chOff x="7185" y="6752"/>
            <a:chExt cx="75670" cy="55085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2729" y="17287"/>
              <a:ext cx="40126" cy="26575"/>
            </a:xfrm>
            <a:prstGeom prst="ellipse">
              <a:avLst/>
            </a:prstGeom>
            <a:solidFill>
              <a:srgbClr val="00A0C6"/>
            </a:solidFill>
            <a:ln w="25400">
              <a:solidFill>
                <a:srgbClr val="00A0C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Employment</a:t>
              </a:r>
              <a:endParaRPr lang="en-IE" sz="16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 </a:t>
              </a:r>
              <a:endParaRPr lang="en-IE" sz="16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 </a:t>
              </a:r>
              <a:endParaRPr lang="en-IE" sz="16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 </a:t>
              </a:r>
              <a:endParaRPr lang="en-IE" sz="16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 </a:t>
              </a:r>
              <a:endParaRPr lang="en-IE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7185" y="6752"/>
              <a:ext cx="27531" cy="13164"/>
            </a:xfrm>
            <a:prstGeom prst="ellipse">
              <a:avLst/>
            </a:prstGeom>
            <a:solidFill>
              <a:srgbClr val="00357A"/>
            </a:solidFill>
            <a:ln w="25400">
              <a:solidFill>
                <a:srgbClr val="00357A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1600" kern="1200">
                  <a:solidFill>
                    <a:srgbClr val="FFFFFF"/>
                  </a:solidFill>
                  <a:effectLst/>
                  <a:latin typeface="Trebuchet MS"/>
                  <a:ea typeface="Times New Roman"/>
                </a:rPr>
                <a:t>Unemployment</a:t>
              </a:r>
              <a:endParaRPr lang="en-IE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Right Arrow 7"/>
            <p:cNvSpPr>
              <a:spLocks noChangeArrowheads="1"/>
            </p:cNvSpPr>
            <p:nvPr/>
          </p:nvSpPr>
          <p:spPr bwMode="auto">
            <a:xfrm rot="1855848">
              <a:off x="27512" y="20075"/>
              <a:ext cx="15705" cy="9354"/>
            </a:xfrm>
            <a:prstGeom prst="rightArrow">
              <a:avLst>
                <a:gd name="adj1" fmla="val 50000"/>
                <a:gd name="adj2" fmla="val 52353"/>
              </a:avLst>
            </a:prstGeom>
            <a:solidFill>
              <a:srgbClr val="00A0C6"/>
            </a:solidFill>
            <a:ln w="25400">
              <a:solidFill>
                <a:srgbClr val="00A0C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118,000</a:t>
              </a:r>
              <a:endParaRPr lang="en-IE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ight Arrow 8"/>
            <p:cNvSpPr>
              <a:spLocks noChangeArrowheads="1"/>
            </p:cNvSpPr>
            <p:nvPr/>
          </p:nvSpPr>
          <p:spPr bwMode="auto">
            <a:xfrm rot="12565930" flipV="1">
              <a:off x="34506" y="10449"/>
              <a:ext cx="14698" cy="10412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rgbClr val="00357A"/>
            </a:solidFill>
            <a:ln w="25400">
              <a:solidFill>
                <a:srgbClr val="00357A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kern="1200">
                  <a:solidFill>
                    <a:srgbClr val="FFFFFF"/>
                  </a:solidFill>
                  <a:effectLst/>
                  <a:latin typeface="Trebuchet MS"/>
                  <a:ea typeface="Times New Roman"/>
                </a:rPr>
                <a:t>81,000</a:t>
              </a:r>
              <a:endParaRPr lang="en-IE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0677" y="47895"/>
              <a:ext cx="24862" cy="13942"/>
            </a:xfrm>
            <a:prstGeom prst="ellipse">
              <a:avLst/>
            </a:prstGeom>
            <a:solidFill>
              <a:srgbClr val="62AC1E"/>
            </a:solidFill>
            <a:ln w="25400">
              <a:solidFill>
                <a:srgbClr val="62AC1E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Inactivity</a:t>
              </a:r>
              <a:endParaRPr lang="en-IE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3464" y="22034"/>
              <a:ext cx="19391" cy="17904"/>
            </a:xfrm>
            <a:prstGeom prst="ellipse">
              <a:avLst/>
            </a:prstGeom>
            <a:solidFill>
              <a:srgbClr val="B0D58E"/>
            </a:solidFill>
            <a:ln w="25400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kern="1200" dirty="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Inter-occupational 100,000 </a:t>
              </a:r>
              <a:endParaRPr lang="en-IE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2729" y="23630"/>
              <a:ext cx="20735" cy="16308"/>
            </a:xfrm>
            <a:prstGeom prst="ellipse">
              <a:avLst/>
            </a:prstGeom>
            <a:solidFill>
              <a:srgbClr val="FE7D19"/>
            </a:solidFill>
            <a:ln w="25400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GB" sz="1600" kern="1200" dirty="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Intra-occupational 166,000</a:t>
              </a:r>
              <a:endParaRPr lang="en-IE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ight Arrow 12"/>
            <p:cNvSpPr>
              <a:spLocks noChangeArrowheads="1"/>
            </p:cNvSpPr>
            <p:nvPr/>
          </p:nvSpPr>
          <p:spPr bwMode="auto">
            <a:xfrm rot="8270592" flipV="1">
              <a:off x="28983" y="36593"/>
              <a:ext cx="16264" cy="1105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2AC1E"/>
            </a:solidFill>
            <a:ln w="25400">
              <a:solidFill>
                <a:srgbClr val="62AC1E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n-GB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131,000</a:t>
              </a:r>
              <a:endParaRPr lang="en-IE" sz="1600">
                <a:effectLst/>
                <a:latin typeface="Times New Roman"/>
                <a:ea typeface="Times New Roman"/>
              </a:endParaRP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 </a:t>
              </a:r>
              <a:endParaRPr lang="en-IE" sz="16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 </a:t>
              </a:r>
              <a:endParaRPr lang="en-IE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Right Arrow 13"/>
            <p:cNvSpPr>
              <a:spLocks noChangeArrowheads="1"/>
            </p:cNvSpPr>
            <p:nvPr/>
          </p:nvSpPr>
          <p:spPr bwMode="auto">
            <a:xfrm rot="19277166">
              <a:off x="36512" y="43385"/>
              <a:ext cx="16876" cy="998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0C6"/>
            </a:solidFill>
            <a:ln w="25400">
              <a:solidFill>
                <a:srgbClr val="00A0C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148,000</a:t>
              </a:r>
              <a:endParaRPr lang="en-IE" sz="16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 </a:t>
              </a:r>
              <a:endParaRPr lang="en-IE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Right Arrow 14"/>
            <p:cNvSpPr>
              <a:spLocks noChangeArrowheads="1"/>
            </p:cNvSpPr>
            <p:nvPr/>
          </p:nvSpPr>
          <p:spPr bwMode="auto">
            <a:xfrm rot="5400000">
              <a:off x="4401" y="30873"/>
              <a:ext cx="19503" cy="12439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62AC1E"/>
            </a:solidFill>
            <a:ln w="25400">
              <a:solidFill>
                <a:srgbClr val="62AC1E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ctr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 </a:t>
              </a:r>
              <a:endParaRPr lang="en-IE" sz="1600">
                <a:effectLst/>
                <a:latin typeface="Times New Roman"/>
                <a:ea typeface="Times New Roman"/>
              </a:endParaRP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kern="1200">
                  <a:solidFill>
                    <a:srgbClr val="09357A"/>
                  </a:solidFill>
                  <a:effectLst/>
                  <a:latin typeface="Trebuchet MS"/>
                  <a:ea typeface="Times New Roman"/>
                </a:rPr>
                <a:t>162,000</a:t>
              </a:r>
              <a:endParaRPr lang="en-IE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Right Arrow 15"/>
            <p:cNvSpPr>
              <a:spLocks noChangeArrowheads="1"/>
            </p:cNvSpPr>
            <p:nvPr/>
          </p:nvSpPr>
          <p:spPr bwMode="auto">
            <a:xfrm rot="16200000">
              <a:off x="16197" y="26610"/>
              <a:ext cx="19472" cy="14998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rgbClr val="00357A"/>
            </a:solidFill>
            <a:ln w="25400">
              <a:solidFill>
                <a:srgbClr val="00357A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kern="1200">
                  <a:solidFill>
                    <a:srgbClr val="FFFFFF"/>
                  </a:solidFill>
                  <a:effectLst/>
                  <a:latin typeface="Trebuchet MS"/>
                  <a:ea typeface="Times New Roman"/>
                </a:rPr>
                <a:t> </a:t>
              </a:r>
              <a:endParaRPr lang="en-IE" sz="160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kern="1200">
                  <a:solidFill>
                    <a:srgbClr val="FFFFFF"/>
                  </a:solidFill>
                  <a:effectLst/>
                  <a:latin typeface="Trebuchet MS"/>
                  <a:ea typeface="Times New Roman"/>
                </a:rPr>
                <a:t>144,000</a:t>
              </a:r>
              <a:endParaRPr lang="en-IE" sz="16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0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7864" y="6237312"/>
            <a:ext cx="2895600" cy="365125"/>
          </a:xfrm>
        </p:spPr>
        <p:txBody>
          <a:bodyPr/>
          <a:lstStyle/>
          <a:p>
            <a:r>
              <a:rPr lang="en-IE"/>
              <a:t>SOLAS</a:t>
            </a:r>
            <a:endParaRPr lang="en-IE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769893"/>
              </p:ext>
            </p:extLst>
          </p:nvPr>
        </p:nvGraphicFramePr>
        <p:xfrm>
          <a:off x="1079612" y="620688"/>
          <a:ext cx="7128792" cy="55494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9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49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IE" sz="2400" dirty="0"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IE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Turnover</a:t>
                      </a:r>
                      <a:endParaRPr lang="en-IE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73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IE" sz="2400"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9357A"/>
                          </a:solidFill>
                          <a:effectLst/>
                        </a:rPr>
                        <a:t>Employment 2014 annual average</a:t>
                      </a:r>
                      <a:endParaRPr lang="en-IE" sz="4000" dirty="0">
                        <a:solidFill>
                          <a:srgbClr val="09357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9357A"/>
                          </a:solidFill>
                          <a:effectLst/>
                        </a:rPr>
                        <a:t>Intra-occupational</a:t>
                      </a:r>
                      <a:endParaRPr lang="en-IE" sz="4000" dirty="0">
                        <a:solidFill>
                          <a:srgbClr val="09357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9357A"/>
                          </a:solidFill>
                          <a:effectLst/>
                        </a:rPr>
                        <a:t>Intra- occ. and neutral inter-occ. movements</a:t>
                      </a:r>
                      <a:endParaRPr lang="en-IE" sz="4000" dirty="0">
                        <a:solidFill>
                          <a:srgbClr val="09357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Managers</a:t>
                      </a:r>
                      <a:endParaRPr lang="en-IE" sz="2400"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150,200</a:t>
                      </a:r>
                      <a:endParaRPr lang="en-IE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4.3%</a:t>
                      </a:r>
                      <a:endParaRPr lang="en-IE" sz="1600" kern="120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6.5%</a:t>
                      </a:r>
                      <a:endParaRPr lang="en-IE" sz="1600" kern="120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Professionals</a:t>
                      </a:r>
                      <a:endParaRPr lang="en-IE" sz="2400" dirty="0"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354,700</a:t>
                      </a:r>
                      <a:endParaRPr lang="en-IE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7.0%</a:t>
                      </a:r>
                      <a:endParaRPr lang="en-IE" sz="1600" kern="120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8.4%</a:t>
                      </a:r>
                      <a:endParaRPr lang="en-IE" sz="1600" kern="120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Assoc. profs.</a:t>
                      </a:r>
                      <a:endParaRPr lang="en-IE" sz="2400" dirty="0"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216,600</a:t>
                      </a:r>
                      <a:endParaRPr lang="en-IE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7.8%</a:t>
                      </a:r>
                      <a:endParaRPr lang="en-IE" sz="1600" kern="120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10.5%</a:t>
                      </a:r>
                      <a:endParaRPr lang="en-IE" sz="1600" kern="120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Admin.</a:t>
                      </a:r>
                      <a:endParaRPr lang="en-IE" sz="2400"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208,500</a:t>
                      </a:r>
                      <a:endParaRPr lang="en-IE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7.2%</a:t>
                      </a:r>
                      <a:endParaRPr lang="en-IE" sz="1600" kern="1200" dirty="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10.8%</a:t>
                      </a:r>
                      <a:endParaRPr lang="en-IE" sz="1600" kern="120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Trades</a:t>
                      </a:r>
                      <a:endParaRPr lang="en-IE" sz="2400"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285,400</a:t>
                      </a:r>
                      <a:endParaRPr lang="en-IE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7.7%</a:t>
                      </a:r>
                      <a:endParaRPr lang="en-IE" sz="1600" kern="1200" dirty="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9.1%</a:t>
                      </a:r>
                      <a:endParaRPr lang="en-IE" sz="1600" kern="120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Personal services</a:t>
                      </a:r>
                      <a:endParaRPr lang="en-IE" sz="2400" dirty="0"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144,600</a:t>
                      </a:r>
                      <a:endParaRPr lang="en-IE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10.0%</a:t>
                      </a:r>
                      <a:endParaRPr lang="en-IE" sz="1600" kern="1200" dirty="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14.6%</a:t>
                      </a:r>
                      <a:endParaRPr lang="en-IE" sz="1600" kern="1200" dirty="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Sales</a:t>
                      </a:r>
                      <a:endParaRPr lang="en-IE" sz="2400"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166,100</a:t>
                      </a:r>
                      <a:endParaRPr lang="en-IE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12.5%</a:t>
                      </a:r>
                      <a:endParaRPr lang="en-IE" sz="1600" kern="120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17.2%</a:t>
                      </a:r>
                      <a:endParaRPr lang="en-IE" sz="1600" kern="1200" dirty="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Operatives</a:t>
                      </a:r>
                      <a:endParaRPr lang="en-IE" sz="2400"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144,900</a:t>
                      </a:r>
                      <a:endParaRPr lang="en-IE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10.2%</a:t>
                      </a:r>
                      <a:endParaRPr lang="en-IE" sz="1600" kern="120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13.3%</a:t>
                      </a:r>
                      <a:endParaRPr lang="en-IE" sz="1600" kern="1200" dirty="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Elementary</a:t>
                      </a:r>
                      <a:endParaRPr lang="en-IE" sz="2400"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210,100</a:t>
                      </a:r>
                      <a:endParaRPr lang="en-IE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11.7%</a:t>
                      </a:r>
                      <a:endParaRPr lang="en-IE" sz="1600" kern="1200" dirty="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18.6%</a:t>
                      </a:r>
                      <a:endParaRPr lang="en-IE" sz="1600" kern="1200" dirty="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</a:t>
                      </a:r>
                      <a:endParaRPr lang="en-IE" sz="2400"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1,881,200</a:t>
                      </a:r>
                      <a:endParaRPr lang="en-IE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8.4%</a:t>
                      </a:r>
                      <a:endParaRPr lang="en-IE" sz="1600" kern="120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9357A"/>
                          </a:solidFill>
                          <a:effectLst/>
                          <a:latin typeface="Trebuchet MS"/>
                          <a:ea typeface="Times New Roman"/>
                          <a:cs typeface="Courier New"/>
                        </a:rPr>
                        <a:t>13.0%</a:t>
                      </a:r>
                      <a:endParaRPr lang="en-IE" sz="1600" kern="1200" dirty="0">
                        <a:solidFill>
                          <a:srgbClr val="09357A"/>
                        </a:solidFill>
                        <a:effectLst/>
                        <a:latin typeface="Trebuchet MS"/>
                        <a:ea typeface="Times New Roman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084168" y="2420888"/>
            <a:ext cx="1872208" cy="3312368"/>
            <a:chOff x="7236296" y="2204864"/>
            <a:chExt cx="1440160" cy="331236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8676456" y="2204864"/>
              <a:ext cx="0" cy="331236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236296" y="2204864"/>
              <a:ext cx="0" cy="331236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68312" y="6381328"/>
            <a:ext cx="4175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IE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Source: SLMRU analysis of CSO data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158693"/>
            <a:ext cx="8229600" cy="389987"/>
          </a:xfrm>
        </p:spPr>
        <p:txBody>
          <a:bodyPr>
            <a:normAutofit fontScale="90000"/>
          </a:bodyPr>
          <a:lstStyle/>
          <a:p>
            <a:r>
              <a:rPr lang="en-IE" sz="2000" dirty="0">
                <a:solidFill>
                  <a:srgbClr val="002060"/>
                </a:solidFill>
              </a:rPr>
              <a:t>Replacement and turnover rates  2015</a:t>
            </a:r>
          </a:p>
        </p:txBody>
      </p:sp>
    </p:spTree>
    <p:extLst>
      <p:ext uri="{BB962C8B-B14F-4D97-AF65-F5344CB8AC3E}">
        <p14:creationId xmlns:p14="http://schemas.microsoft.com/office/powerpoint/2010/main" val="30424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en-IE" sz="2800" dirty="0">
                <a:solidFill>
                  <a:srgbClr val="002060"/>
                </a:solidFill>
              </a:rPr>
              <a:t>Demand components and churn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95536" y="6488668"/>
            <a:ext cx="4175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IE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Source: SLMRU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9" y="798528"/>
            <a:ext cx="8139113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78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chemeClr val="accent1">
                    <a:lumMod val="75000"/>
                  </a:schemeClr>
                </a:solidFill>
              </a:rPr>
              <a:t>Linking research with policy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6152" y="2715371"/>
            <a:ext cx="1707616" cy="2728112"/>
            <a:chOff x="776152" y="2715371"/>
            <a:chExt cx="1707616" cy="272811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152" y="2715371"/>
              <a:ext cx="947737" cy="947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257" y="2768525"/>
              <a:ext cx="841430" cy="84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58" y="3663108"/>
              <a:ext cx="860113" cy="860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1" t="21561" r="25724" b="19249"/>
            <a:stretch/>
          </p:blipFill>
          <p:spPr bwMode="auto">
            <a:xfrm>
              <a:off x="1726892" y="3724077"/>
              <a:ext cx="614795" cy="706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43608" y="4797152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>
                  <a:solidFill>
                    <a:schemeClr val="accent1">
                      <a:lumMod val="75000"/>
                    </a:schemeClr>
                  </a:solidFill>
                </a:rPr>
                <a:t>Replacement demand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83768" y="2739386"/>
            <a:ext cx="2088232" cy="2704097"/>
            <a:chOff x="2483768" y="2739386"/>
            <a:chExt cx="2088232" cy="2704097"/>
          </a:xfrm>
        </p:grpSpPr>
        <p:sp>
          <p:nvSpPr>
            <p:cNvPr id="17" name="TextBox 16"/>
            <p:cNvSpPr txBox="1"/>
            <p:nvPr/>
          </p:nvSpPr>
          <p:spPr>
            <a:xfrm>
              <a:off x="2483768" y="2996436"/>
              <a:ext cx="432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54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+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699792" y="2739386"/>
              <a:ext cx="1872208" cy="2704097"/>
              <a:chOff x="2699792" y="2739386"/>
              <a:chExt cx="1872208" cy="2704097"/>
            </a:xfrm>
          </p:grpSpPr>
          <p:pic>
            <p:nvPicPr>
              <p:cNvPr id="7174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2739386"/>
                <a:ext cx="1306537" cy="1306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699792" y="4797152"/>
                <a:ext cx="18722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>
                    <a:solidFill>
                      <a:schemeClr val="accent1">
                        <a:lumMod val="75000"/>
                      </a:schemeClr>
                    </a:solidFill>
                  </a:rPr>
                  <a:t>Expansion demand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652120" y="2924262"/>
            <a:ext cx="1512168" cy="2509071"/>
            <a:chOff x="5652120" y="2924262"/>
            <a:chExt cx="1512168" cy="2509071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924262"/>
              <a:ext cx="936786" cy="936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652120" y="4787002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>
                  <a:solidFill>
                    <a:schemeClr val="accent1">
                      <a:lumMod val="75000"/>
                    </a:schemeClr>
                  </a:solidFill>
                </a:rPr>
                <a:t>Graduate supply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84590" y="2865035"/>
            <a:ext cx="1719859" cy="2506440"/>
            <a:chOff x="6884590" y="2865035"/>
            <a:chExt cx="1719859" cy="2506440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2865035"/>
              <a:ext cx="1055239" cy="1055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884590" y="2924262"/>
              <a:ext cx="432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54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80313" y="4725144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>
                  <a:solidFill>
                    <a:schemeClr val="accent1">
                      <a:lumMod val="75000"/>
                    </a:schemeClr>
                  </a:solidFill>
                </a:rPr>
                <a:t>Job seekers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39952" y="2424840"/>
            <a:ext cx="1872208" cy="3018643"/>
            <a:chOff x="4139952" y="2424840"/>
            <a:chExt cx="1872208" cy="3018643"/>
          </a:xfrm>
        </p:grpSpPr>
        <p:sp>
          <p:nvSpPr>
            <p:cNvPr id="5" name="TextBox 4"/>
            <p:cNvSpPr txBox="1"/>
            <p:nvPr/>
          </p:nvSpPr>
          <p:spPr>
            <a:xfrm>
              <a:off x="4716016" y="2424840"/>
              <a:ext cx="4320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54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&gt;</a:t>
              </a:r>
            </a:p>
            <a:p>
              <a:r>
                <a:rPr lang="en-IE" sz="54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&lt;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39952" y="479715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>
                  <a:solidFill>
                    <a:schemeClr val="accent1">
                      <a:lumMod val="75000"/>
                    </a:schemeClr>
                  </a:solidFill>
                </a:rPr>
                <a:t>Shortage</a:t>
              </a:r>
            </a:p>
            <a:p>
              <a:pPr algn="ctr"/>
              <a:r>
                <a:rPr lang="en-IE" dirty="0">
                  <a:solidFill>
                    <a:schemeClr val="accent1">
                      <a:lumMod val="75000"/>
                    </a:schemeClr>
                  </a:solidFill>
                </a:rPr>
                <a:t>Surplus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7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03753"/>
            <a:ext cx="3737185" cy="368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chemeClr val="accent1">
                    <a:lumMod val="75000"/>
                  </a:schemeClr>
                </a:solidFill>
              </a:rPr>
              <a:t>Linking research with policy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48594" y="2175761"/>
            <a:ext cx="3539430" cy="3528392"/>
            <a:chOff x="1248594" y="2175761"/>
            <a:chExt cx="3539430" cy="3528392"/>
          </a:xfrm>
        </p:grpSpPr>
        <p:sp>
          <p:nvSpPr>
            <p:cNvPr id="7" name="Rounded Rectangle 6"/>
            <p:cNvSpPr/>
            <p:nvPr/>
          </p:nvSpPr>
          <p:spPr>
            <a:xfrm>
              <a:off x="1259632" y="2175761"/>
              <a:ext cx="792088" cy="7920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31840" y="2181863"/>
              <a:ext cx="792088" cy="7920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48594" y="3947541"/>
              <a:ext cx="792088" cy="7920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00132" y="2181863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59632" y="3093609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95736" y="3111865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75767" y="4906732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995936" y="3126351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995936" y="2194067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95936" y="3948707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14532" y="3947541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04342" y="3975961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995936" y="4899886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18742" y="4906732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14532" y="3096263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48594" y="4912065"/>
              <a:ext cx="792088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81863"/>
            <a:ext cx="2520280" cy="362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8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5813425" y="374650"/>
            <a:ext cx="2714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IE" sz="3000" b="1"/>
              <a:t> 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1187624" y="333375"/>
            <a:ext cx="7056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IE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Current demand: difficult to fill vacancies</a:t>
            </a:r>
          </a:p>
          <a:p>
            <a:pPr eaLnBrk="1" hangingPunct="1"/>
            <a:endParaRPr lang="en-I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9272" y="1268760"/>
            <a:ext cx="8712968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IE" sz="1800" b="1" dirty="0">
                <a:solidFill>
                  <a:srgbClr val="09357A"/>
                </a:solidFill>
              </a:rPr>
              <a:t>Professionals/associate professionals </a:t>
            </a:r>
            <a:r>
              <a:rPr lang="en-IE" sz="1800" dirty="0">
                <a:solidFill>
                  <a:srgbClr val="09357A"/>
                </a:solidFill>
              </a:rPr>
              <a:t>(ICT, engineering, science, finance, health)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IE" sz="1800" b="1" dirty="0">
                <a:solidFill>
                  <a:srgbClr val="09357A"/>
                </a:solidFill>
              </a:rPr>
              <a:t>Clerical</a:t>
            </a:r>
            <a:r>
              <a:rPr lang="en-IE" sz="1800" dirty="0">
                <a:solidFill>
                  <a:srgbClr val="002060"/>
                </a:solidFill>
              </a:rPr>
              <a:t> (multilingual credit control/debt control and supply chain)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IE" sz="1800" b="1" dirty="0">
                <a:solidFill>
                  <a:srgbClr val="09357A"/>
                </a:solidFill>
              </a:rPr>
              <a:t>Skilled trades </a:t>
            </a:r>
            <a:r>
              <a:rPr lang="en-IE" sz="1800" dirty="0">
                <a:solidFill>
                  <a:srgbClr val="002060"/>
                </a:solidFill>
              </a:rPr>
              <a:t>(chefs, tool making, welding, butchers)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IE" sz="1800" b="1" dirty="0">
                <a:solidFill>
                  <a:srgbClr val="09357A"/>
                </a:solidFill>
              </a:rPr>
              <a:t>Sales</a:t>
            </a:r>
            <a:r>
              <a:rPr lang="en-IE" sz="1800" dirty="0">
                <a:solidFill>
                  <a:srgbClr val="002060"/>
                </a:solidFill>
              </a:rPr>
              <a:t> (technical sales, multilingual customer support, online sales and marketing)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IE" sz="1800" b="1" dirty="0">
                <a:solidFill>
                  <a:srgbClr val="09357A"/>
                </a:solidFill>
              </a:rPr>
              <a:t>Operatives</a:t>
            </a:r>
            <a:r>
              <a:rPr lang="en-IE" sz="1800" dirty="0">
                <a:solidFill>
                  <a:srgbClr val="002060"/>
                </a:solidFill>
              </a:rPr>
              <a:t> (CNC, drivers (fork lift and special vehicle))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IE" sz="1800" b="1" dirty="0">
                <a:solidFill>
                  <a:srgbClr val="09357A"/>
                </a:solidFill>
              </a:rPr>
              <a:t>Retention issues </a:t>
            </a:r>
            <a:r>
              <a:rPr lang="en-IE" sz="1800" dirty="0">
                <a:solidFill>
                  <a:srgbClr val="002060"/>
                </a:solidFill>
              </a:rPr>
              <a:t>(care, chefs, butchers, elementary (e.g. waiters))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IE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2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5761384" cy="1222375"/>
          </a:xfrm>
        </p:spPr>
        <p:txBody>
          <a:bodyPr/>
          <a:lstStyle/>
          <a:p>
            <a:pPr eaLnBrk="1" hangingPunct="1"/>
            <a:r>
              <a:rPr lang="en-IE" sz="4000" dirty="0"/>
              <a:t>Policy use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8136904" cy="4177010"/>
          </a:xfrm>
        </p:spPr>
        <p:txBody>
          <a:bodyPr>
            <a:noAutofit/>
          </a:bodyPr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sz="2000" dirty="0"/>
              <a:t>Education and training provision (course portfolio)</a:t>
            </a: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sz="2000" dirty="0"/>
              <a:t>Immigration (list of eligible and ineligible occupations)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sz="2000" dirty="0"/>
              <a:t>Labour market activation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sz="2000" dirty="0"/>
              <a:t>Career guidance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en-IE" sz="2000" dirty="0"/>
              <a:t>Enterprise development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5355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57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000" dirty="0"/>
              <a:t>Contact details</a:t>
            </a:r>
            <a:endParaRPr lang="en-GB" sz="30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268413"/>
            <a:ext cx="7776863" cy="532893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E" sz="2200" dirty="0"/>
              <a:t>Jasmina Behan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E" sz="2200" dirty="0"/>
              <a:t>Senior Research Officer,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E" sz="2200" dirty="0"/>
              <a:t>SOLAS and Expert Group on Future Skills Needs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E" sz="2200" dirty="0"/>
              <a:t>Tel. ++ 353 1 533 24 59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IE" sz="22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E" sz="2200" dirty="0"/>
              <a:t>Relevant reports: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IE" sz="2200" dirty="0"/>
          </a:p>
          <a:p>
            <a:pPr eaLnBrk="1" hangingPunct="1">
              <a:lnSpc>
                <a:spcPct val="80000"/>
              </a:lnSpc>
            </a:pPr>
            <a:r>
              <a:rPr lang="en-IE" sz="2200" dirty="0"/>
              <a:t>National Skills Bulletin 2015 </a:t>
            </a:r>
          </a:p>
          <a:p>
            <a:pPr eaLnBrk="1" hangingPunct="1">
              <a:lnSpc>
                <a:spcPct val="80000"/>
              </a:lnSpc>
            </a:pPr>
            <a:r>
              <a:rPr lang="en-IE" sz="2200" dirty="0"/>
              <a:t>Monitoring Ireland’s Skills Supply 2015 </a:t>
            </a:r>
          </a:p>
          <a:p>
            <a:pPr eaLnBrk="1" hangingPunct="1">
              <a:lnSpc>
                <a:spcPct val="80000"/>
              </a:lnSpc>
            </a:pPr>
            <a:r>
              <a:rPr lang="en-IE" sz="2200" dirty="0"/>
              <a:t>Occupational Employment Projections 2020 </a:t>
            </a:r>
          </a:p>
          <a:p>
            <a:pPr>
              <a:lnSpc>
                <a:spcPct val="80000"/>
              </a:lnSpc>
            </a:pPr>
            <a:r>
              <a:rPr lang="en-IE" sz="2200" dirty="0"/>
              <a:t>Regional Labour Markets Bulletin 2015 </a:t>
            </a:r>
          </a:p>
          <a:p>
            <a:pPr>
              <a:lnSpc>
                <a:spcPct val="80000"/>
              </a:lnSpc>
            </a:pPr>
            <a:r>
              <a:rPr lang="en-IE" sz="2200" dirty="0"/>
              <a:t>Vacancy Overview 2015</a:t>
            </a:r>
          </a:p>
          <a:p>
            <a:pPr eaLnBrk="1" hangingPunct="1">
              <a:lnSpc>
                <a:spcPct val="80000"/>
              </a:lnSpc>
            </a:pPr>
            <a:endParaRPr lang="en-IE" sz="2200" dirty="0">
              <a:hlinkClick r:id="rId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E" sz="2200" dirty="0">
                <a:hlinkClick r:id="rId2"/>
              </a:rPr>
              <a:t>www.skillsireland.ie</a:t>
            </a:r>
            <a:endParaRPr lang="en-IE" sz="22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E" sz="2200" dirty="0">
                <a:hlinkClick r:id="rId3"/>
              </a:rPr>
              <a:t>www.solas.ie</a:t>
            </a:r>
            <a:r>
              <a:rPr lang="en-IE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26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381947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IE" sz="2800" dirty="0"/>
              <a:t>Institutional framework for identification of skills needs</a:t>
            </a:r>
            <a:endParaRPr lang="en-IE" sz="2400" dirty="0"/>
          </a:p>
          <a:p>
            <a:pPr>
              <a:lnSpc>
                <a:spcPct val="200000"/>
              </a:lnSpc>
            </a:pPr>
            <a:r>
              <a:rPr lang="en-IE" sz="2800" dirty="0"/>
              <a:t>National Skills Database</a:t>
            </a:r>
          </a:p>
          <a:p>
            <a:pPr>
              <a:lnSpc>
                <a:spcPct val="200000"/>
              </a:lnSpc>
            </a:pPr>
            <a:r>
              <a:rPr lang="en-IE" sz="2800" dirty="0"/>
              <a:t>Data analysis and quantitative modelling</a:t>
            </a:r>
          </a:p>
          <a:p>
            <a:pPr>
              <a:lnSpc>
                <a:spcPct val="200000"/>
              </a:lnSpc>
            </a:pPr>
            <a:r>
              <a:rPr lang="en-IE" sz="2800" dirty="0"/>
              <a:t>Key findings</a:t>
            </a:r>
          </a:p>
          <a:p>
            <a:pPr>
              <a:lnSpc>
                <a:spcPct val="200000"/>
              </a:lnSpc>
            </a:pPr>
            <a:r>
              <a:rPr lang="en-IE" sz="2800" dirty="0"/>
              <a:t>Linking skills research with policy design</a:t>
            </a:r>
          </a:p>
        </p:txBody>
      </p:sp>
    </p:spTree>
    <p:extLst>
      <p:ext uri="{BB962C8B-B14F-4D97-AF65-F5344CB8AC3E}">
        <p14:creationId xmlns:p14="http://schemas.microsoft.com/office/powerpoint/2010/main" val="172586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80" y="274638"/>
            <a:ext cx="8229600" cy="1143000"/>
          </a:xfrm>
        </p:spPr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5680" y="6356350"/>
            <a:ext cx="2895600" cy="365125"/>
          </a:xfrm>
        </p:spPr>
        <p:txBody>
          <a:bodyPr/>
          <a:lstStyle/>
          <a:p>
            <a:r>
              <a:rPr lang="en-IE"/>
              <a:t>SOLAS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0" y="-99392"/>
            <a:ext cx="9144000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4852" y="140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400" dirty="0">
                <a:solidFill>
                  <a:schemeClr val="accent1">
                    <a:lumMod val="75000"/>
                  </a:schemeClr>
                </a:solidFill>
              </a:rPr>
              <a:t>Identification of skill needs: institutional framework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4" y="2548354"/>
            <a:ext cx="1058001" cy="52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Site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7055" y="194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1834787"/>
            <a:ext cx="2421818" cy="60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27" y="2778205"/>
            <a:ext cx="584581" cy="7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8" t="15845" r="28563" b="75010"/>
          <a:stretch/>
        </p:blipFill>
        <p:spPr bwMode="auto">
          <a:xfrm>
            <a:off x="215597" y="3180940"/>
            <a:ext cx="2104140" cy="49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20548" r="27524" b="71655"/>
          <a:stretch/>
        </p:blipFill>
        <p:spPr bwMode="auto">
          <a:xfrm>
            <a:off x="633299" y="1891217"/>
            <a:ext cx="2305371" cy="49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3" t="25231" r="28450" b="65429"/>
          <a:stretch/>
        </p:blipFill>
        <p:spPr bwMode="auto">
          <a:xfrm>
            <a:off x="3728146" y="1884395"/>
            <a:ext cx="2160240" cy="47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4" y="3833969"/>
            <a:ext cx="2055083" cy="4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32" y="2688061"/>
            <a:ext cx="1429891" cy="41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0" t="15713" r="21465" b="76283"/>
          <a:stretch/>
        </p:blipFill>
        <p:spPr bwMode="auto">
          <a:xfrm>
            <a:off x="3781305" y="3190006"/>
            <a:ext cx="1930143" cy="55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2" t="14933" r="36677" b="73831"/>
          <a:stretch/>
        </p:blipFill>
        <p:spPr bwMode="auto">
          <a:xfrm>
            <a:off x="5911231" y="5931715"/>
            <a:ext cx="2259651" cy="6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4" t="10537" r="36724" b="74751"/>
          <a:stretch/>
        </p:blipFill>
        <p:spPr bwMode="auto">
          <a:xfrm>
            <a:off x="4102295" y="5931715"/>
            <a:ext cx="469705" cy="61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7" t="15772" r="32500" b="74210"/>
          <a:stretch/>
        </p:blipFill>
        <p:spPr bwMode="auto">
          <a:xfrm>
            <a:off x="1631312" y="2548354"/>
            <a:ext cx="1277733" cy="5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70" y="3140968"/>
            <a:ext cx="918021" cy="36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37" y="3501008"/>
            <a:ext cx="828654" cy="29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Expert Group on Future Skills Needs (EGFSN) www.skillsireland.ie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78" y="4837303"/>
            <a:ext cx="2193301" cy="7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934636" y="3940808"/>
            <a:ext cx="1928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Employment permits</a:t>
            </a:r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00" y="3638920"/>
            <a:ext cx="1399636" cy="43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199455" y="1260351"/>
            <a:ext cx="3183905" cy="44729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3311351" y="1260350"/>
            <a:ext cx="2952329" cy="44729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6192258" y="1283080"/>
            <a:ext cx="2916246" cy="44729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729809" y="4549271"/>
            <a:ext cx="901503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>
                <a:solidFill>
                  <a:srgbClr val="FF0000"/>
                </a:solidFill>
              </a:rPr>
              <a:t>National Skills Council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68372" y="4549271"/>
            <a:ext cx="87682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>
                <a:solidFill>
                  <a:srgbClr val="FF0000"/>
                </a:solidFill>
              </a:rPr>
              <a:t>9 Regional Skills </a:t>
            </a:r>
            <a:r>
              <a:rPr lang="en-IE" sz="1200" b="1" dirty="0" err="1">
                <a:solidFill>
                  <a:srgbClr val="FF0000"/>
                </a:solidFill>
              </a:rPr>
              <a:t>Fora</a:t>
            </a:r>
            <a:endParaRPr lang="en-IE" sz="1200" b="1" dirty="0">
              <a:solidFill>
                <a:srgbClr val="FF0000"/>
              </a:solidFill>
            </a:endParaRPr>
          </a:p>
        </p:txBody>
      </p:sp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43" y="3887687"/>
            <a:ext cx="750893" cy="444796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491919" y="2894601"/>
            <a:ext cx="2825173" cy="3469237"/>
            <a:chOff x="491919" y="2894601"/>
            <a:chExt cx="2825173" cy="3469237"/>
          </a:xfrm>
        </p:grpSpPr>
        <p:grpSp>
          <p:nvGrpSpPr>
            <p:cNvPr id="39" name="Group 38"/>
            <p:cNvGrpSpPr/>
            <p:nvPr/>
          </p:nvGrpSpPr>
          <p:grpSpPr>
            <a:xfrm>
              <a:off x="491919" y="2894601"/>
              <a:ext cx="2825173" cy="3469237"/>
              <a:chOff x="71701" y="3245535"/>
              <a:chExt cx="2825173" cy="3469237"/>
            </a:xfrm>
          </p:grpSpPr>
          <p:pic>
            <p:nvPicPr>
              <p:cNvPr id="30" name="Picture 16" descr="R:\SLMRU\SLMRU Media and feedback\LOGOS\Col.Skills Logo.jpg"/>
              <p:cNvPicPr>
                <a:picLocks noChangeAspect="1" noChangeArrowheads="1"/>
              </p:cNvPicPr>
              <p:nvPr/>
            </p:nvPicPr>
            <p:blipFill>
              <a:blip r:embed="rId2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01" y="5756896"/>
                <a:ext cx="1418328" cy="95787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2" name="Straight Arrow Connector 31"/>
              <p:cNvCxnSpPr/>
              <p:nvPr/>
            </p:nvCxnSpPr>
            <p:spPr>
              <a:xfrm flipV="1">
                <a:off x="199514" y="3245535"/>
                <a:ext cx="13567" cy="251136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30" idx="3"/>
              </p:cNvCxnSpPr>
              <p:nvPr/>
            </p:nvCxnSpPr>
            <p:spPr>
              <a:xfrm flipV="1">
                <a:off x="1490029" y="6072967"/>
                <a:ext cx="1406845" cy="162867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/>
            <p:cNvCxnSpPr/>
            <p:nvPr/>
          </p:nvCxnSpPr>
          <p:spPr>
            <a:xfrm flipV="1">
              <a:off x="1910247" y="5125336"/>
              <a:ext cx="0" cy="2277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23" idx="2"/>
            </p:cNvCxnSpPr>
            <p:nvPr/>
          </p:nvCxnSpPr>
          <p:spPr>
            <a:xfrm flipV="1">
              <a:off x="1180560" y="5125335"/>
              <a:ext cx="1" cy="22777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52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3372" y="260648"/>
            <a:ext cx="8229600" cy="1143000"/>
          </a:xfrm>
        </p:spPr>
        <p:txBody>
          <a:bodyPr>
            <a:noAutofit/>
          </a:bodyPr>
          <a:lstStyle/>
          <a:p>
            <a:r>
              <a:rPr lang="en-IE" sz="2400" dirty="0">
                <a:solidFill>
                  <a:schemeClr val="accent1">
                    <a:lumMod val="75000"/>
                  </a:schemeClr>
                </a:solidFill>
              </a:rPr>
              <a:t>Institutional framework: Skills and Labour Market Research Unit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52" y="4552804"/>
            <a:ext cx="1470138" cy="144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9" y="2188785"/>
            <a:ext cx="819814" cy="101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28184" y="4370728"/>
            <a:ext cx="1504895" cy="982789"/>
            <a:chOff x="5004049" y="4171952"/>
            <a:chExt cx="2518894" cy="1419740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4171952"/>
              <a:ext cx="2518894" cy="14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6662" y="4235095"/>
              <a:ext cx="865578" cy="1210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ounded Rectangle 8"/>
          <p:cNvSpPr/>
          <p:nvPr/>
        </p:nvSpPr>
        <p:spPr>
          <a:xfrm>
            <a:off x="2555776" y="1648693"/>
            <a:ext cx="3384376" cy="2592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2274"/>
            <a:ext cx="1478168" cy="105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R:\SLMRU\SLMRU Media and feedback\LOGOS\Col.Skills Logo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57" y="1936725"/>
            <a:ext cx="3128213" cy="21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4715271"/>
            <a:ext cx="1465037" cy="108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390433" y="1559288"/>
            <a:ext cx="1197791" cy="926170"/>
            <a:chOff x="6876256" y="1379116"/>
            <a:chExt cx="1232048" cy="1232048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379116"/>
              <a:ext cx="1232048" cy="123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7060232" y="1916832"/>
              <a:ext cx="864096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200" dirty="0">
                  <a:solidFill>
                    <a:schemeClr val="accent1">
                      <a:lumMod val="75000"/>
                    </a:schemeClr>
                  </a:solidFill>
                  <a:latin typeface="Impact" pitchFamily="34" charset="0"/>
                </a:rPr>
                <a:t>Since 2002</a:t>
              </a:r>
            </a:p>
          </p:txBody>
        </p:sp>
      </p:grp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0563"/>
            <a:ext cx="1259011" cy="132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446279"/>
            <a:ext cx="1918916" cy="236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3372" y="303989"/>
            <a:ext cx="8229600" cy="552616"/>
          </a:xfrm>
        </p:spPr>
        <p:txBody>
          <a:bodyPr>
            <a:noAutofit/>
          </a:bodyPr>
          <a:lstStyle/>
          <a:p>
            <a:r>
              <a:rPr lang="en-IE" sz="2400" dirty="0">
                <a:solidFill>
                  <a:schemeClr val="accent1">
                    <a:lumMod val="75000"/>
                  </a:schemeClr>
                </a:solidFill>
              </a:rPr>
              <a:t>Skills and Labour Market Research Unit: National Skills Database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2628977"/>
            <a:ext cx="117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National Skills Database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55776" y="1360661"/>
            <a:ext cx="3384376" cy="2592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9" name="Group 8"/>
          <p:cNvGrpSpPr/>
          <p:nvPr/>
        </p:nvGrpSpPr>
        <p:grpSpPr>
          <a:xfrm>
            <a:off x="5390433" y="1271256"/>
            <a:ext cx="1197791" cy="926170"/>
            <a:chOff x="6876256" y="1379116"/>
            <a:chExt cx="1232048" cy="123204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379116"/>
              <a:ext cx="1232048" cy="123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060232" y="1916832"/>
              <a:ext cx="864096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200" dirty="0">
                  <a:solidFill>
                    <a:schemeClr val="accent1">
                      <a:lumMod val="75000"/>
                    </a:schemeClr>
                  </a:solidFill>
                  <a:latin typeface="Impact" pitchFamily="34" charset="0"/>
                </a:rPr>
                <a:t>Since 2003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50" y="1109811"/>
            <a:ext cx="1115082" cy="11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06247" y="136066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chemeClr val="bg1"/>
                </a:solidFill>
              </a:rPr>
              <a:t>Award 2008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62" y="2840799"/>
            <a:ext cx="1097492" cy="109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6" y="4647130"/>
            <a:ext cx="1305438" cy="128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13296"/>
            <a:ext cx="1425270" cy="106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03" y="4743967"/>
            <a:ext cx="1003176" cy="119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771800" y="4506013"/>
            <a:ext cx="1295312" cy="1587283"/>
            <a:chOff x="2413423" y="4498125"/>
            <a:chExt cx="1426057" cy="183090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780" y="4498125"/>
              <a:ext cx="936104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423" y="5415546"/>
              <a:ext cx="1426057" cy="913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23" y="1692693"/>
            <a:ext cx="894748" cy="93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57027" y="3110515"/>
            <a:ext cx="1137667" cy="1174839"/>
            <a:chOff x="473466" y="1973558"/>
            <a:chExt cx="2028825" cy="2247900"/>
          </a:xfrm>
        </p:grpSpPr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66" y="1973558"/>
              <a:ext cx="2028825" cy="224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5"/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8" r="75664" b="53050"/>
            <a:stretch/>
          </p:blipFill>
          <p:spPr bwMode="auto">
            <a:xfrm>
              <a:off x="539552" y="1979749"/>
              <a:ext cx="409575" cy="105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10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16912" r="18182" b="20728"/>
          <a:stretch/>
        </p:blipFill>
        <p:spPr bwMode="auto">
          <a:xfrm>
            <a:off x="4412828" y="4751516"/>
            <a:ext cx="889956" cy="85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factories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9" y="1692693"/>
            <a:ext cx="970116" cy="10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SOLAS</a:t>
            </a:r>
            <a:endParaRPr lang="en-IE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282370"/>
            <a:ext cx="1918916" cy="236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3372" y="140080"/>
            <a:ext cx="8229600" cy="624624"/>
          </a:xfrm>
        </p:spPr>
        <p:txBody>
          <a:bodyPr>
            <a:noAutofit/>
          </a:bodyPr>
          <a:lstStyle/>
          <a:p>
            <a:r>
              <a:rPr lang="en-IE" sz="2400" dirty="0">
                <a:solidFill>
                  <a:schemeClr val="accent1">
                    <a:lumMod val="75000"/>
                  </a:schemeClr>
                </a:solidFill>
              </a:rPr>
              <a:t>National Skills Database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2465068"/>
            <a:ext cx="1170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National Skills Database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55776" y="1196752"/>
            <a:ext cx="3384376" cy="2592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9" name="Group 8"/>
          <p:cNvGrpSpPr/>
          <p:nvPr/>
        </p:nvGrpSpPr>
        <p:grpSpPr>
          <a:xfrm>
            <a:off x="5390433" y="1107347"/>
            <a:ext cx="1197791" cy="926170"/>
            <a:chOff x="6876256" y="1379116"/>
            <a:chExt cx="1232048" cy="123204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379116"/>
              <a:ext cx="1232048" cy="123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060232" y="1916832"/>
              <a:ext cx="864096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200" dirty="0">
                  <a:solidFill>
                    <a:schemeClr val="accent1">
                      <a:lumMod val="75000"/>
                    </a:schemeClr>
                  </a:solidFill>
                  <a:latin typeface="Impact" pitchFamily="34" charset="0"/>
                </a:rPr>
                <a:t>Since 2003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50" y="945902"/>
            <a:ext cx="1115082" cy="11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06247" y="11967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chemeClr val="bg1"/>
                </a:solidFill>
              </a:rPr>
              <a:t>Award 2008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997966" y="4379800"/>
            <a:ext cx="1972714" cy="1544678"/>
            <a:chOff x="2959326" y="4188578"/>
            <a:chExt cx="2344685" cy="184438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3" t="5408" r="4064" b="27291"/>
            <a:stretch/>
          </p:blipFill>
          <p:spPr bwMode="auto">
            <a:xfrm>
              <a:off x="3263539" y="4880836"/>
              <a:ext cx="2040472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326" y="4188578"/>
              <a:ext cx="1106909" cy="110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6" y="2117433"/>
            <a:ext cx="1115566" cy="11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77562" y="4029306"/>
            <a:ext cx="1328686" cy="1266181"/>
            <a:chOff x="654967" y="3557950"/>
            <a:chExt cx="1983359" cy="2008680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67" y="3557950"/>
              <a:ext cx="1152571" cy="1152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122" y="3758330"/>
              <a:ext cx="944204" cy="944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42" y="4702534"/>
              <a:ext cx="864096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804248" y="1798704"/>
            <a:ext cx="1713487" cy="998976"/>
            <a:chOff x="6257030" y="3166032"/>
            <a:chExt cx="1701457" cy="1285985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030" y="3166032"/>
              <a:ext cx="1701457" cy="128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300192" y="3933056"/>
              <a:ext cx="5040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700" dirty="0">
                  <a:solidFill>
                    <a:schemeClr val="bg1"/>
                  </a:solidFill>
                </a:rPr>
                <a:t>Demand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38779" y="3647767"/>
              <a:ext cx="5040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700" dirty="0">
                  <a:solidFill>
                    <a:schemeClr val="bg1"/>
                  </a:solidFill>
                </a:rPr>
                <a:t>Supply</a:t>
              </a:r>
            </a:p>
          </p:txBody>
        </p:sp>
      </p:grpSp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t="3783" r="36229" b="4038"/>
          <a:stretch/>
        </p:blipFill>
        <p:spPr bwMode="auto">
          <a:xfrm>
            <a:off x="5613065" y="4471683"/>
            <a:ext cx="1538058" cy="10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8"/>
          <a:stretch/>
        </p:blipFill>
        <p:spPr bwMode="auto">
          <a:xfrm>
            <a:off x="7123466" y="3121317"/>
            <a:ext cx="1190317" cy="10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360040"/>
          </a:xfrm>
        </p:spPr>
        <p:txBody>
          <a:bodyPr>
            <a:noAutofit/>
          </a:bodyPr>
          <a:lstStyle/>
          <a:p>
            <a:r>
              <a:rPr lang="en-IE" sz="2800" dirty="0"/>
              <a:t>Expansion demand: Occupational forecasts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18972"/>
            <a:ext cx="954784" cy="9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04" y="5825157"/>
            <a:ext cx="954784" cy="9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96" y="2794815"/>
            <a:ext cx="954784" cy="9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96" y="1766810"/>
            <a:ext cx="954784" cy="9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27984" y="4745037"/>
            <a:ext cx="878613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56805"/>
            <a:ext cx="2454053" cy="24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520" y="1088955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>
                <a:solidFill>
                  <a:schemeClr val="accent1">
                    <a:lumMod val="50000"/>
                  </a:schemeClr>
                </a:solidFill>
              </a:rPr>
              <a:t>Scale effect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4682" y="1059801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>
                <a:solidFill>
                  <a:schemeClr val="accent1">
                    <a:lumMod val="50000"/>
                  </a:schemeClr>
                </a:solidFill>
              </a:rPr>
              <a:t>Skill mix effect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25946" y="1059801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>
                <a:solidFill>
                  <a:schemeClr val="accent1">
                    <a:lumMod val="50000"/>
                  </a:schemeClr>
                </a:solidFill>
              </a:rPr>
              <a:t>Sector effect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59488"/>
            <a:ext cx="1368152" cy="8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>
            <a:stCxn id="8" idx="3"/>
            <a:endCxn id="10" idx="1"/>
          </p:cNvCxnSpPr>
          <p:nvPr/>
        </p:nvCxnSpPr>
        <p:spPr>
          <a:xfrm>
            <a:off x="5292080" y="2237865"/>
            <a:ext cx="1224136" cy="1629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10" idx="1"/>
          </p:cNvCxnSpPr>
          <p:nvPr/>
        </p:nvCxnSpPr>
        <p:spPr>
          <a:xfrm>
            <a:off x="5292080" y="3265870"/>
            <a:ext cx="1224136" cy="601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  <a:endCxn id="10" idx="1"/>
          </p:cNvCxnSpPr>
          <p:nvPr/>
        </p:nvCxnSpPr>
        <p:spPr>
          <a:xfrm flipV="1">
            <a:off x="5310760" y="3867544"/>
            <a:ext cx="1205456" cy="422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1"/>
          </p:cNvCxnSpPr>
          <p:nvPr/>
        </p:nvCxnSpPr>
        <p:spPr>
          <a:xfrm flipV="1">
            <a:off x="5364088" y="3867544"/>
            <a:ext cx="1152128" cy="2428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33105" y="476672"/>
            <a:ext cx="384574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>
                <a:solidFill>
                  <a:schemeClr val="accent1">
                    <a:lumMod val="50000"/>
                  </a:schemeClr>
                </a:solidFill>
              </a:rPr>
              <a:t>Shift-share analysis</a:t>
            </a:r>
          </a:p>
        </p:txBody>
      </p:sp>
      <p:sp>
        <p:nvSpPr>
          <p:cNvPr id="23" name="Right Brace 22"/>
          <p:cNvSpPr/>
          <p:nvPr/>
        </p:nvSpPr>
        <p:spPr>
          <a:xfrm rot="16200000">
            <a:off x="4247964" y="-2943493"/>
            <a:ext cx="360040" cy="80648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/>
          <p:cNvSpPr/>
          <p:nvPr/>
        </p:nvSpPr>
        <p:spPr>
          <a:xfrm>
            <a:off x="6732240" y="1097680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>
                <a:solidFill>
                  <a:schemeClr val="accent1">
                    <a:lumMod val="50000"/>
                  </a:schemeClr>
                </a:solidFill>
              </a:rPr>
              <a:t>Total effect</a:t>
            </a:r>
          </a:p>
        </p:txBody>
      </p:sp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50" y="1840188"/>
            <a:ext cx="862922" cy="868732"/>
          </a:xfr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47" y="2804318"/>
            <a:ext cx="912714" cy="912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47" y="3803239"/>
            <a:ext cx="993913" cy="9939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9406" y="5852113"/>
            <a:ext cx="889255" cy="88925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549406" y="4797152"/>
            <a:ext cx="878613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519860" y="2276872"/>
            <a:ext cx="6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44846" y="6349276"/>
            <a:ext cx="6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08088" y="4221088"/>
            <a:ext cx="6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528632" y="3265870"/>
            <a:ext cx="6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76" idx="3"/>
            <a:endCxn id="28" idx="1"/>
          </p:cNvCxnSpPr>
          <p:nvPr/>
        </p:nvCxnSpPr>
        <p:spPr>
          <a:xfrm flipV="1">
            <a:off x="1763689" y="2274554"/>
            <a:ext cx="793261" cy="1728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76" idx="3"/>
            <a:endCxn id="29" idx="1"/>
          </p:cNvCxnSpPr>
          <p:nvPr/>
        </p:nvCxnSpPr>
        <p:spPr>
          <a:xfrm flipV="1">
            <a:off x="1763689" y="3260675"/>
            <a:ext cx="762258" cy="742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076" idx="3"/>
            <a:endCxn id="30" idx="1"/>
          </p:cNvCxnSpPr>
          <p:nvPr/>
        </p:nvCxnSpPr>
        <p:spPr>
          <a:xfrm>
            <a:off x="1763689" y="4003216"/>
            <a:ext cx="762258" cy="296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76" idx="3"/>
            <a:endCxn id="32" idx="1"/>
          </p:cNvCxnSpPr>
          <p:nvPr/>
        </p:nvCxnSpPr>
        <p:spPr>
          <a:xfrm>
            <a:off x="1763689" y="4003216"/>
            <a:ext cx="785717" cy="2293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4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Autofit/>
          </a:bodyPr>
          <a:lstStyle/>
          <a:p>
            <a:r>
              <a:rPr lang="en-IE" sz="2000" dirty="0">
                <a:solidFill>
                  <a:srgbClr val="002060"/>
                </a:solidFill>
              </a:rPr>
              <a:t>Expansion demand: average annual employment growth by occupational family by 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192369" cy="552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5292080" y="908720"/>
            <a:ext cx="72008" cy="504056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76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0622"/>
            <a:ext cx="8229600" cy="490066"/>
          </a:xfrm>
        </p:spPr>
        <p:txBody>
          <a:bodyPr>
            <a:noAutofit/>
          </a:bodyPr>
          <a:lstStyle/>
          <a:p>
            <a:r>
              <a:rPr lang="en-IE" sz="2400" dirty="0"/>
              <a:t>Replacement and churn: labour market transitions</a:t>
            </a:r>
          </a:p>
        </p:txBody>
      </p:sp>
      <p:pic>
        <p:nvPicPr>
          <p:cNvPr id="2050" name="Picture 2" descr="Image result for employment icon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50" y="33489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48" y="1580465"/>
            <a:ext cx="1794948" cy="134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10321" y="4387216"/>
            <a:ext cx="1565535" cy="1562064"/>
            <a:chOff x="776152" y="2715371"/>
            <a:chExt cx="1565535" cy="18078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152" y="2715371"/>
              <a:ext cx="947737" cy="947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257" y="2768525"/>
              <a:ext cx="841430" cy="84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558" y="3663108"/>
              <a:ext cx="860113" cy="860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1" t="21561" r="25724" b="19249"/>
            <a:stretch/>
          </p:blipFill>
          <p:spPr bwMode="auto">
            <a:xfrm>
              <a:off x="1726892" y="3724077"/>
              <a:ext cx="614795" cy="706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Left-Right Arrow 6"/>
          <p:cNvSpPr/>
          <p:nvPr/>
        </p:nvSpPr>
        <p:spPr>
          <a:xfrm rot="2142643">
            <a:off x="3761640" y="2387592"/>
            <a:ext cx="1080120" cy="36004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Left-Right Arrow 17"/>
          <p:cNvSpPr/>
          <p:nvPr/>
        </p:nvSpPr>
        <p:spPr>
          <a:xfrm rot="5400000">
            <a:off x="2006798" y="3389052"/>
            <a:ext cx="1080120" cy="36004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Left-Right Arrow 18"/>
          <p:cNvSpPr/>
          <p:nvPr/>
        </p:nvSpPr>
        <p:spPr>
          <a:xfrm rot="19079799">
            <a:off x="3783444" y="4121471"/>
            <a:ext cx="1080120" cy="36004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5356133" y="1774957"/>
            <a:ext cx="1761442" cy="672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Employment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2198" y="892115"/>
            <a:ext cx="1761442" cy="672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Unemployment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30686" y="5992315"/>
            <a:ext cx="1761442" cy="672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Inactivity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580112" y="2606215"/>
            <a:ext cx="1418742" cy="70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04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75210F3DE054BB770F6C52280349D" ma:contentTypeVersion="5" ma:contentTypeDescription="Create a new document." ma:contentTypeScope="" ma:versionID="661b69dde1f718f971e8d78d58524755">
  <xsd:schema xmlns:xsd="http://www.w3.org/2001/XMLSchema" xmlns:xs="http://www.w3.org/2001/XMLSchema" xmlns:p="http://schemas.microsoft.com/office/2006/metadata/properties" xmlns:ns2="ca7e1d21-dbc5-4130-836e-f4f949659d4d" xmlns:ns3="0a132ad3-f23e-4743-997b-fa586ac25c08" targetNamespace="http://schemas.microsoft.com/office/2006/metadata/properties" ma:root="true" ma:fieldsID="2edf80f0a4e9057cb51ec7870d28d60c" ns2:_="" ns3:_="">
    <xsd:import namespace="ca7e1d21-dbc5-4130-836e-f4f949659d4d"/>
    <xsd:import namespace="0a132ad3-f23e-4743-997b-fa586ac25c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e1d21-dbc5-4130-836e-f4f949659d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32ad3-f23e-4743-997b-fa586ac25c08" elementFormDefault="qualified">
    <xsd:import namespace="http://schemas.microsoft.com/office/2006/documentManagement/types"/>
    <xsd:import namespace="http://schemas.microsoft.com/office/infopath/2007/PartnerControls"/>
    <xsd:element name="Link" ma:index="9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0a132ad3-f23e-4743-997b-fa586ac25c08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F0F823B1-1A38-4C18-A520-8D528389B5FE}"/>
</file>

<file path=customXml/itemProps2.xml><?xml version="1.0" encoding="utf-8"?>
<ds:datastoreItem xmlns:ds="http://schemas.openxmlformats.org/officeDocument/2006/customXml" ds:itemID="{B7106F21-9D31-4102-B32F-97604EEF81EC}"/>
</file>

<file path=customXml/itemProps3.xml><?xml version="1.0" encoding="utf-8"?>
<ds:datastoreItem xmlns:ds="http://schemas.openxmlformats.org/officeDocument/2006/customXml" ds:itemID="{B42BB493-6CE7-4A41-AE96-C797BC86A0CE}"/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477</Words>
  <Application>Microsoft Office PowerPoint</Application>
  <PresentationFormat>On-screen Show (4:3)</PresentationFormat>
  <Paragraphs>163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Impact</vt:lpstr>
      <vt:lpstr>Times New Roman</vt:lpstr>
      <vt:lpstr>Trebuchet MS</vt:lpstr>
      <vt:lpstr>Wingdings</vt:lpstr>
      <vt:lpstr>Office Theme</vt:lpstr>
      <vt:lpstr>Custom Design</vt:lpstr>
      <vt:lpstr>1_Custom Design</vt:lpstr>
      <vt:lpstr>Identification of Skills Needs in Ireland Institutions, Data, Methods and Use</vt:lpstr>
      <vt:lpstr>Outline</vt:lpstr>
      <vt:lpstr>PowerPoint Presentation</vt:lpstr>
      <vt:lpstr>Institutional framework: Skills and Labour Market Research Unit</vt:lpstr>
      <vt:lpstr>Skills and Labour Market Research Unit: National Skills Database</vt:lpstr>
      <vt:lpstr>National Skills Database</vt:lpstr>
      <vt:lpstr>Expansion demand: Occupational forecasts</vt:lpstr>
      <vt:lpstr>Expansion demand: average annual employment growth by occupational family by 2020</vt:lpstr>
      <vt:lpstr>Replacement and churn: labour market transitions</vt:lpstr>
      <vt:lpstr>Labour Market Transitions 2015</vt:lpstr>
      <vt:lpstr>Replacement and turnover rates  2015</vt:lpstr>
      <vt:lpstr>Demand components and churn</vt:lpstr>
      <vt:lpstr>Linking research with policy </vt:lpstr>
      <vt:lpstr>Linking research with policy </vt:lpstr>
      <vt:lpstr>PowerPoint Presentation</vt:lpstr>
      <vt:lpstr>Policy use</vt:lpstr>
      <vt:lpstr>Contact details</vt:lpstr>
    </vt:vector>
  </TitlesOfParts>
  <Company>FAS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murphyfiona</dc:creator>
  <cp:lastModifiedBy>Deirdre Miller</cp:lastModifiedBy>
  <cp:revision>127</cp:revision>
  <cp:lastPrinted>2016-06-20T13:53:31Z</cp:lastPrinted>
  <dcterms:created xsi:type="dcterms:W3CDTF">2013-10-24T11:28:59Z</dcterms:created>
  <dcterms:modified xsi:type="dcterms:W3CDTF">2016-10-28T15:10:31Z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0x010100FE175210F3DE054BB770F6C52280349D</vt:lpwstr>
  </property>
  <property fmtid="{D5CDD505-2E9C-101B-9397-08002B2CF9AE}" pid="3" name="Document Keywords">
    <vt:lpwstr>50;#FET|490f6e19-ede2-42f9-b690-90220ccec4c4;#11;#Quality Assurance|8605985c-96bc-4094-8522-dfade1d7ac01</vt:lpwstr>
  </property>
  <property fmtid="{D5CDD505-2E9C-101B-9397-08002B2CF9AE}" pid="4" name="Document Keywords Formatted">
    <vt:lpwstr>FET; Quality Assurance</vt:lpwstr>
  </property>
  <property fmtid="{D5CDD505-2E9C-101B-9397-08002B2CF9AE}" pid="5" name="ha675e17708345bdbcf07554cc7fc21b">
    <vt:lpwstr>FET|490f6e19-ede2-42f9-b690-90220ccec4c4;Quality Assurance|8605985c-96bc-4094-8522-dfade1d7ac01</vt:lpwstr>
  </property>
  <property fmtid="{D5CDD505-2E9C-101B-9397-08002B2CF9AE}" pid="6" name="Publication Set Document Link">
    <vt:lpwstr>https://qqi365-public.sharepoint.com/_layouts/15/wrkstat.aspx?List=f04193f2-1383-4e5d-85cd-d54ab328d608&amp;WorkflowInstanceName=f6265375-beff-4177-8274-38a64949f9e1, Publication Set Document Type</vt:lpwstr>
  </property>
  <property fmtid="{D5CDD505-2E9C-101B-9397-08002B2CF9AE}" pid="7" name="Document Link">
    <vt:lpwstr>/Publications/Identification of Skills Needs in Ireland - John McGrath SLMRU.pptx</vt:lpwstr>
  </property>
  <property fmtid="{D5CDD505-2E9C-101B-9397-08002B2CF9AE}" pid="8" name="TaxCatchAll">
    <vt:lpwstr>50;#;#11;#</vt:lpwstr>
  </property>
  <property fmtid="{D5CDD505-2E9C-101B-9397-08002B2CF9AE}" pid="9" name="Document Type">
    <vt:lpwstr>Consultation</vt:lpwstr>
  </property>
  <property fmtid="{D5CDD505-2E9C-101B-9397-08002B2CF9AE}" pid="10" name="Document Title">
    <vt:lpwstr>Identification of Skills Needs in Ireland - John McGrath SLMRU</vt:lpwstr>
  </property>
  <property fmtid="{D5CDD505-2E9C-101B-9397-08002B2CF9AE}" pid="11" name="Publication Set Lookup Return Values">
    <vt:lpwstr>https://qqi365-public.sharepoint.com/_layouts/15/wrkstat.aspx?List=f04193f2-1383-4e5d-85cd-d54ab328d608&amp;WorkflowInstanceName=d3fbcdf8-0a36-4c39-9bdf-063b7ede898d, Keywords Workflow</vt:lpwstr>
  </property>
  <property fmtid="{D5CDD505-2E9C-101B-9397-08002B2CF9AE}" pid="12" name="Document Publication Date">
    <vt:filetime>2016-10-27T23:00:00Z</vt:filetime>
  </property>
  <property fmtid="{D5CDD505-2E9C-101B-9397-08002B2CF9AE}" pid="13" name="Document Description">
    <vt:lpwstr>Identification of Skills Needs in Ireland - John McGrath SLMRU</vt:lpwstr>
  </property>
</Properties>
</file>