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7" r:id="rId3"/>
    <p:sldId id="339" r:id="rId4"/>
    <p:sldId id="321" r:id="rId5"/>
    <p:sldId id="313" r:id="rId6"/>
    <p:sldId id="309" r:id="rId7"/>
    <p:sldId id="322" r:id="rId8"/>
    <p:sldId id="327" r:id="rId9"/>
    <p:sldId id="318" r:id="rId10"/>
    <p:sldId id="330" r:id="rId11"/>
    <p:sldId id="331" r:id="rId12"/>
    <p:sldId id="332" r:id="rId13"/>
    <p:sldId id="333" r:id="rId14"/>
    <p:sldId id="334" r:id="rId15"/>
    <p:sldId id="343" r:id="rId16"/>
    <p:sldId id="336" r:id="rId17"/>
  </p:sldIdLst>
  <p:sldSz cx="9144000" cy="6858000" type="screen4x3"/>
  <p:notesSz cx="6669088" cy="9775825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0060A8"/>
    <a:srgbClr val="F7B125"/>
    <a:srgbClr val="F5A6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6" autoAdjust="0"/>
    <p:restoredTop sz="93979" autoAdjust="0"/>
  </p:normalViewPr>
  <p:slideViewPr>
    <p:cSldViewPr>
      <p:cViewPr varScale="1">
        <p:scale>
          <a:sx n="114" d="100"/>
          <a:sy n="114" d="100"/>
        </p:scale>
        <p:origin x="15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qqai-fs1.qqai.local\Public\FETAC\EQAVET\Progress%20Report%20-%20survey\Survey%202013\Analysis%20-%20Report\Survey_results%202013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Charts!$Q$387</c:f>
              <c:strCache>
                <c:ptCount val="1"/>
                <c:pt idx="0">
                  <c:v>IVET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9914529914529909E-2"/>
                  <c:y val="-2.0687236169936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47-47BD-83F2-F9FC41DF2A74}"/>
                </c:ext>
              </c:extLst>
            </c:dLbl>
            <c:dLbl>
              <c:idx val="1"/>
              <c:layout>
                <c:manualLayout>
                  <c:x val="-3.2051282051282055E-2"/>
                  <c:y val="-2.0686964687459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47-47BD-83F2-F9FC41DF2A74}"/>
                </c:ext>
              </c:extLst>
            </c:dLbl>
            <c:dLbl>
              <c:idx val="2"/>
              <c:layout>
                <c:manualLayout>
                  <c:x val="-3.2051282051282076E-2"/>
                  <c:y val="-1.379130979163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47-47BD-83F2-F9FC41DF2A74}"/>
                </c:ext>
              </c:extLst>
            </c:dLbl>
            <c:dLbl>
              <c:idx val="3"/>
              <c:layout>
                <c:manualLayout>
                  <c:x val="-3.8461538461538464E-2"/>
                  <c:y val="-4.4821756822829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47-47BD-83F2-F9FC41DF2A74}"/>
                </c:ext>
              </c:extLst>
            </c:dLbl>
            <c:dLbl>
              <c:idx val="4"/>
              <c:layout>
                <c:manualLayout>
                  <c:x val="-3.418803418803415E-2"/>
                  <c:y val="-1.379130979163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47-47BD-83F2-F9FC41DF2A74}"/>
                </c:ext>
              </c:extLst>
            </c:dLbl>
            <c:dLbl>
              <c:idx val="5"/>
              <c:layout>
                <c:manualLayout>
                  <c:x val="-3.8461706709738246E-2"/>
                  <c:y val="-6.89565489581994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47-47BD-83F2-F9FC41DF2A74}"/>
                </c:ext>
              </c:extLst>
            </c:dLbl>
            <c:dLbl>
              <c:idx val="6"/>
              <c:layout>
                <c:manualLayout>
                  <c:x val="-2.5641025641025654E-2"/>
                  <c:y val="-2.7582891065756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47-47BD-83F2-F9FC41DF2A74}"/>
                </c:ext>
              </c:extLst>
            </c:dLbl>
            <c:dLbl>
              <c:idx val="7"/>
              <c:layout>
                <c:manualLayout>
                  <c:x val="-3.2051282051282055E-2"/>
                  <c:y val="-2.7582891065756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47-47BD-83F2-F9FC41DF2A74}"/>
                </c:ext>
              </c:extLst>
            </c:dLbl>
            <c:dLbl>
              <c:idx val="8"/>
              <c:layout>
                <c:manualLayout>
                  <c:x val="-2.9914529914529909E-2"/>
                  <c:y val="-2.7582619583279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47-47BD-83F2-F9FC41DF2A74}"/>
                </c:ext>
              </c:extLst>
            </c:dLbl>
            <c:dLbl>
              <c:idx val="9"/>
              <c:layout>
                <c:manualLayout>
                  <c:x val="-3.4188034188034108E-2"/>
                  <c:y val="-2.7582619583279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47-47BD-83F2-F9FC41DF2A74}"/>
                </c:ext>
              </c:extLst>
            </c:dLbl>
            <c:dLbl>
              <c:idx val="10"/>
              <c:layout>
                <c:manualLayout>
                  <c:x val="-2.7777777777777801E-2"/>
                  <c:y val="-1.7239137239549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47-47BD-83F2-F9FC41DF2A74}"/>
                </c:ext>
              </c:extLst>
            </c:dLbl>
            <c:dLbl>
              <c:idx val="11"/>
              <c:layout>
                <c:manualLayout>
                  <c:x val="-2.3504441752473338E-2"/>
                  <c:y val="-1.7239137239549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47-47BD-83F2-F9FC41DF2A74}"/>
                </c:ext>
              </c:extLst>
            </c:dLbl>
            <c:dLbl>
              <c:idx val="12"/>
              <c:layout>
                <c:manualLayout>
                  <c:x val="-4.0598290598290697E-2"/>
                  <c:y val="-5.51652391665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847-47BD-83F2-F9FC41DF2A74}"/>
                </c:ext>
              </c:extLst>
            </c:dLbl>
            <c:dLbl>
              <c:idx val="13"/>
              <c:layout>
                <c:manualLayout>
                  <c:x val="-3.4188034188034191E-2"/>
                  <c:y val="-1.379130979163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47-47BD-83F2-F9FC41DF2A74}"/>
                </c:ext>
              </c:extLst>
            </c:dLbl>
            <c:dLbl>
              <c:idx val="14"/>
              <c:layout>
                <c:manualLayout>
                  <c:x val="-2.7777777777777801E-2"/>
                  <c:y val="-5.1717683201125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847-47BD-83F2-F9FC41DF2A74}"/>
                </c:ext>
              </c:extLst>
            </c:dLbl>
            <c:dLbl>
              <c:idx val="15"/>
              <c:layout>
                <c:manualLayout>
                  <c:x val="-3.2051282051282055E-2"/>
                  <c:y val="-6.895654895819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847-47BD-83F2-F9FC41DF2A74}"/>
                </c:ext>
              </c:extLst>
            </c:dLbl>
            <c:dLbl>
              <c:idx val="16"/>
              <c:layout>
                <c:manualLayout>
                  <c:x val="-1.0683760683760689E-2"/>
                  <c:y val="-2.7583162548232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847-47BD-83F2-F9FC41DF2A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Charts!$P$388:$P$404</c:f>
              <c:strCache>
                <c:ptCount val="17"/>
                <c:pt idx="0">
                  <c:v>INDICATOR 1A</c:v>
                </c:pt>
                <c:pt idx="1">
                  <c:v>INDICATOR 1B</c:v>
                </c:pt>
                <c:pt idx="2">
                  <c:v>INDICATOR 2A</c:v>
                </c:pt>
                <c:pt idx="3">
                  <c:v>INDICATOR 2B</c:v>
                </c:pt>
                <c:pt idx="4">
                  <c:v>INDICATOR 3</c:v>
                </c:pt>
                <c:pt idx="5">
                  <c:v>INDICATOR 4</c:v>
                </c:pt>
                <c:pt idx="6">
                  <c:v>INDICATOR 5A</c:v>
                </c:pt>
                <c:pt idx="7">
                  <c:v>INDICATOR 5B</c:v>
                </c:pt>
                <c:pt idx="8">
                  <c:v>INDICATOR 6A</c:v>
                </c:pt>
                <c:pt idx="9">
                  <c:v>INDICATOR 6B</c:v>
                </c:pt>
                <c:pt idx="10">
                  <c:v>INDICATOR 7</c:v>
                </c:pt>
                <c:pt idx="11">
                  <c:v>INDICATOR 8A</c:v>
                </c:pt>
                <c:pt idx="12">
                  <c:v>INDICATOR 8B</c:v>
                </c:pt>
                <c:pt idx="13">
                  <c:v>INDICATOR 9A</c:v>
                </c:pt>
                <c:pt idx="14">
                  <c:v>INDICATOR 9B</c:v>
                </c:pt>
                <c:pt idx="15">
                  <c:v>INDICATOR 10A</c:v>
                </c:pt>
                <c:pt idx="16">
                  <c:v>INDICATOR 10B</c:v>
                </c:pt>
              </c:strCache>
            </c:strRef>
          </c:cat>
          <c:val>
            <c:numRef>
              <c:f>Charts!$Q$388:$Q$404</c:f>
              <c:numCache>
                <c:formatCode>0%</c:formatCode>
                <c:ptCount val="17"/>
                <c:pt idx="0">
                  <c:v>0.63000000000000023</c:v>
                </c:pt>
                <c:pt idx="1">
                  <c:v>0.59</c:v>
                </c:pt>
                <c:pt idx="2">
                  <c:v>0.63000000000000023</c:v>
                </c:pt>
                <c:pt idx="3">
                  <c:v>0.5</c:v>
                </c:pt>
                <c:pt idx="4">
                  <c:v>0.81</c:v>
                </c:pt>
                <c:pt idx="5">
                  <c:v>0.84000000000000019</c:v>
                </c:pt>
                <c:pt idx="6">
                  <c:v>0.38000000000000012</c:v>
                </c:pt>
                <c:pt idx="7">
                  <c:v>0.31000000000000011</c:v>
                </c:pt>
                <c:pt idx="8">
                  <c:v>0.22</c:v>
                </c:pt>
                <c:pt idx="9">
                  <c:v>0.19</c:v>
                </c:pt>
                <c:pt idx="10">
                  <c:v>0.69000000000000017</c:v>
                </c:pt>
                <c:pt idx="11">
                  <c:v>0.53</c:v>
                </c:pt>
                <c:pt idx="12">
                  <c:v>0.38000000000000012</c:v>
                </c:pt>
                <c:pt idx="13">
                  <c:v>0.63000000000000023</c:v>
                </c:pt>
                <c:pt idx="14">
                  <c:v>0.19</c:v>
                </c:pt>
                <c:pt idx="15">
                  <c:v>0.53</c:v>
                </c:pt>
                <c:pt idx="16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6847-47BD-83F2-F9FC41DF2A74}"/>
            </c:ext>
          </c:extLst>
        </c:ser>
        <c:ser>
          <c:idx val="1"/>
          <c:order val="1"/>
          <c:tx>
            <c:strRef>
              <c:f>Charts!$R$387</c:f>
              <c:strCache>
                <c:ptCount val="1"/>
                <c:pt idx="0">
                  <c:v>CVET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051282051282062E-2"/>
                  <c:y val="-2.0686964687459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847-47BD-83F2-F9FC41DF2A74}"/>
                </c:ext>
              </c:extLst>
            </c:dLbl>
            <c:dLbl>
              <c:idx val="1"/>
              <c:layout>
                <c:manualLayout>
                  <c:x val="-2.564102564102564E-2"/>
                  <c:y val="8.64834576225355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847-47BD-83F2-F9FC41DF2A74}"/>
                </c:ext>
              </c:extLst>
            </c:dLbl>
            <c:dLbl>
              <c:idx val="2"/>
              <c:layout>
                <c:manualLayout>
                  <c:x val="-2.5641025641025654E-2"/>
                  <c:y val="-1.3791309791639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847-47BD-83F2-F9FC41DF2A74}"/>
                </c:ext>
              </c:extLst>
            </c:dLbl>
            <c:dLbl>
              <c:idx val="3"/>
              <c:layout>
                <c:manualLayout>
                  <c:x val="-3.8461538461538464E-2"/>
                  <c:y val="-3.447827447909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847-47BD-83F2-F9FC41DF2A74}"/>
                </c:ext>
              </c:extLst>
            </c:dLbl>
            <c:dLbl>
              <c:idx val="4"/>
              <c:layout>
                <c:manualLayout>
                  <c:x val="-2.3504273504273556E-2"/>
                  <c:y val="-3.4478274479100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847-47BD-83F2-F9FC41DF2A74}"/>
                </c:ext>
              </c:extLst>
            </c:dLbl>
            <c:dLbl>
              <c:idx val="5"/>
              <c:layout>
                <c:manualLayout>
                  <c:x val="-3.2051450299481796E-2"/>
                  <c:y val="-1.379130979163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847-47BD-83F2-F9FC41DF2A74}"/>
                </c:ext>
              </c:extLst>
            </c:dLbl>
            <c:dLbl>
              <c:idx val="6"/>
              <c:layout>
                <c:manualLayout>
                  <c:x val="-1.9230769230769246E-2"/>
                  <c:y val="-6.895654895819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847-47BD-83F2-F9FC41DF2A74}"/>
                </c:ext>
              </c:extLst>
            </c:dLbl>
            <c:dLbl>
              <c:idx val="7"/>
              <c:layout>
                <c:manualLayout>
                  <c:x val="-2.7777777777777801E-2"/>
                  <c:y val="-1.3791581274116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847-47BD-83F2-F9FC41DF2A74}"/>
                </c:ext>
              </c:extLst>
            </c:dLbl>
            <c:dLbl>
              <c:idx val="8"/>
              <c:layout>
                <c:manualLayout>
                  <c:x val="-3.4188034188034191E-2"/>
                  <c:y val="-1.379130979163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847-47BD-83F2-F9FC41DF2A74}"/>
                </c:ext>
              </c:extLst>
            </c:dLbl>
            <c:dLbl>
              <c:idx val="9"/>
              <c:layout>
                <c:manualLayout>
                  <c:x val="-3.4188034188034108E-2"/>
                  <c:y val="-6.8956548958199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847-47BD-83F2-F9FC41DF2A74}"/>
                </c:ext>
              </c:extLst>
            </c:dLbl>
            <c:dLbl>
              <c:idx val="10"/>
              <c:layout>
                <c:manualLayout>
                  <c:x val="-2.7777777777777801E-2"/>
                  <c:y val="3.447827447909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847-47BD-83F2-F9FC41DF2A74}"/>
                </c:ext>
              </c:extLst>
            </c:dLbl>
            <c:dLbl>
              <c:idx val="11"/>
              <c:layout>
                <c:manualLayout>
                  <c:x val="-2.3504273504273518E-2"/>
                  <c:y val="1.379130979163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847-47BD-83F2-F9FC41DF2A74}"/>
                </c:ext>
              </c:extLst>
            </c:dLbl>
            <c:dLbl>
              <c:idx val="12"/>
              <c:layout>
                <c:manualLayout>
                  <c:x val="-2.9914529914529909E-2"/>
                  <c:y val="-6.3209439677508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847-47BD-83F2-F9FC41DF2A74}"/>
                </c:ext>
              </c:extLst>
            </c:dLbl>
            <c:dLbl>
              <c:idx val="13"/>
              <c:layout>
                <c:manualLayout>
                  <c:x val="-3.6324786324786328E-2"/>
                  <c:y val="2.7582619583279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847-47BD-83F2-F9FC41DF2A74}"/>
                </c:ext>
              </c:extLst>
            </c:dLbl>
            <c:dLbl>
              <c:idx val="14"/>
              <c:layout>
                <c:manualLayout>
                  <c:x val="-3.0806245373174529E-2"/>
                  <c:y val="-1.684250134180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847-47BD-83F2-F9FC41DF2A74}"/>
                </c:ext>
              </c:extLst>
            </c:dLbl>
            <c:dLbl>
              <c:idx val="15"/>
              <c:layout>
                <c:manualLayout>
                  <c:x val="-2.9914529914529909E-2"/>
                  <c:y val="1.379130979163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847-47BD-83F2-F9FC41DF2A74}"/>
                </c:ext>
              </c:extLst>
            </c:dLbl>
            <c:dLbl>
              <c:idx val="16"/>
              <c:layout>
                <c:manualLayout>
                  <c:x val="-1.4957264957264954E-2"/>
                  <c:y val="-6.3209439677508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847-47BD-83F2-F9FC41DF2A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Charts!$P$388:$P$404</c:f>
              <c:strCache>
                <c:ptCount val="17"/>
                <c:pt idx="0">
                  <c:v>INDICATOR 1A</c:v>
                </c:pt>
                <c:pt idx="1">
                  <c:v>INDICATOR 1B</c:v>
                </c:pt>
                <c:pt idx="2">
                  <c:v>INDICATOR 2A</c:v>
                </c:pt>
                <c:pt idx="3">
                  <c:v>INDICATOR 2B</c:v>
                </c:pt>
                <c:pt idx="4">
                  <c:v>INDICATOR 3</c:v>
                </c:pt>
                <c:pt idx="5">
                  <c:v>INDICATOR 4</c:v>
                </c:pt>
                <c:pt idx="6">
                  <c:v>INDICATOR 5A</c:v>
                </c:pt>
                <c:pt idx="7">
                  <c:v>INDICATOR 5B</c:v>
                </c:pt>
                <c:pt idx="8">
                  <c:v>INDICATOR 6A</c:v>
                </c:pt>
                <c:pt idx="9">
                  <c:v>INDICATOR 6B</c:v>
                </c:pt>
                <c:pt idx="10">
                  <c:v>INDICATOR 7</c:v>
                </c:pt>
                <c:pt idx="11">
                  <c:v>INDICATOR 8A</c:v>
                </c:pt>
                <c:pt idx="12">
                  <c:v>INDICATOR 8B</c:v>
                </c:pt>
                <c:pt idx="13">
                  <c:v>INDICATOR 9A</c:v>
                </c:pt>
                <c:pt idx="14">
                  <c:v>INDICATOR 9B</c:v>
                </c:pt>
                <c:pt idx="15">
                  <c:v>INDICATOR 10A</c:v>
                </c:pt>
                <c:pt idx="16">
                  <c:v>INDICATOR 10B</c:v>
                </c:pt>
              </c:strCache>
            </c:strRef>
          </c:cat>
          <c:val>
            <c:numRef>
              <c:f>Charts!$R$388:$R$404</c:f>
              <c:numCache>
                <c:formatCode>0%</c:formatCode>
                <c:ptCount val="17"/>
                <c:pt idx="0">
                  <c:v>0.44</c:v>
                </c:pt>
                <c:pt idx="1">
                  <c:v>0.56000000000000005</c:v>
                </c:pt>
                <c:pt idx="2">
                  <c:v>0.41000000000000009</c:v>
                </c:pt>
                <c:pt idx="3">
                  <c:v>0.31000000000000011</c:v>
                </c:pt>
                <c:pt idx="4">
                  <c:v>0.63000000000000023</c:v>
                </c:pt>
                <c:pt idx="5">
                  <c:v>0.56000000000000005</c:v>
                </c:pt>
                <c:pt idx="6">
                  <c:v>0.28000000000000008</c:v>
                </c:pt>
                <c:pt idx="7">
                  <c:v>0.22</c:v>
                </c:pt>
                <c:pt idx="8">
                  <c:v>0.13</c:v>
                </c:pt>
                <c:pt idx="9">
                  <c:v>0.16</c:v>
                </c:pt>
                <c:pt idx="10">
                  <c:v>0.63000000000000023</c:v>
                </c:pt>
                <c:pt idx="11">
                  <c:v>0.41000000000000009</c:v>
                </c:pt>
                <c:pt idx="12">
                  <c:v>0.28000000000000008</c:v>
                </c:pt>
                <c:pt idx="13">
                  <c:v>0.5</c:v>
                </c:pt>
                <c:pt idx="14">
                  <c:v>0.19</c:v>
                </c:pt>
                <c:pt idx="15">
                  <c:v>0.47000000000000008</c:v>
                </c:pt>
                <c:pt idx="16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6847-47BD-83F2-F9FC41DF2A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8518224"/>
        <c:axId val="213673520"/>
      </c:lineChart>
      <c:catAx>
        <c:axId val="198518224"/>
        <c:scaling>
          <c:orientation val="minMax"/>
        </c:scaling>
        <c:delete val="0"/>
        <c:axPos val="b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en-US"/>
          </a:p>
        </c:txPr>
        <c:crossAx val="213673520"/>
        <c:crosses val="autoZero"/>
        <c:auto val="1"/>
        <c:lblAlgn val="ctr"/>
        <c:lblOffset val="100"/>
        <c:noMultiLvlLbl val="0"/>
      </c:catAx>
      <c:valAx>
        <c:axId val="21367352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98518224"/>
        <c:crosses val="autoZero"/>
        <c:crossBetween val="between"/>
      </c:valAx>
      <c:spPr>
        <a:solidFill>
          <a:schemeClr val="bg2">
            <a:lumMod val="50000"/>
          </a:schemeClr>
        </a:solidFill>
      </c:spPr>
    </c:plotArea>
    <c:legend>
      <c:legendPos val="t"/>
      <c:legendEntry>
        <c:idx val="0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en-US"/>
          </a:p>
        </c:txPr>
      </c:legendEntry>
      <c:overlay val="0"/>
      <c:spPr>
        <a:solidFill>
          <a:schemeClr val="bg2">
            <a:lumMod val="50000"/>
          </a:schemeClr>
        </a:solidFill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FD3A4-802B-44AC-81F3-E11C61DAC48D}" type="doc">
      <dgm:prSet loTypeId="urn:microsoft.com/office/officeart/2005/8/layout/vList6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IE"/>
        </a:p>
      </dgm:t>
    </dgm:pt>
    <dgm:pt modelId="{A3DE5EDE-D7A6-4ED0-BC0D-17FD82A71C21}">
      <dgm:prSet phldrT="[Text]" custT="1"/>
      <dgm:spPr/>
      <dgm:t>
        <a:bodyPr anchor="ctr"/>
        <a:lstStyle/>
        <a:p>
          <a:r>
            <a:rPr lang="en-IE" sz="2800" b="1" dirty="0"/>
            <a:t>Increase transparency &amp; mobility</a:t>
          </a:r>
        </a:p>
      </dgm:t>
    </dgm:pt>
    <dgm:pt modelId="{2AA5C9E7-7CCB-43E7-B235-22D85AE8DA49}" type="parTrans" cxnId="{6C2A2DFE-E5D2-4586-A469-8DB1A12158CE}">
      <dgm:prSet/>
      <dgm:spPr/>
      <dgm:t>
        <a:bodyPr/>
        <a:lstStyle/>
        <a:p>
          <a:endParaRPr lang="en-IE"/>
        </a:p>
      </dgm:t>
    </dgm:pt>
    <dgm:pt modelId="{1DDC71E5-243E-4908-92E8-D2A65D4CF711}" type="sibTrans" cxnId="{6C2A2DFE-E5D2-4586-A469-8DB1A12158CE}">
      <dgm:prSet/>
      <dgm:spPr/>
      <dgm:t>
        <a:bodyPr/>
        <a:lstStyle/>
        <a:p>
          <a:endParaRPr lang="en-IE"/>
        </a:p>
      </dgm:t>
    </dgm:pt>
    <dgm:pt modelId="{E01A1722-FE24-4577-84A8-CEE0E0E52768}">
      <dgm:prSet phldrT="[Text]" custT="1"/>
      <dgm:spPr/>
      <dgm:t>
        <a:bodyPr/>
        <a:lstStyle/>
        <a:p>
          <a:r>
            <a:rPr lang="en-IE" sz="2800" b="1" dirty="0"/>
            <a:t>European cooperation in VET</a:t>
          </a:r>
        </a:p>
      </dgm:t>
    </dgm:pt>
    <dgm:pt modelId="{9708EC31-EDD3-4C6D-8383-86C1C7815F11}" type="parTrans" cxnId="{19D85A35-8C4C-4ECF-9934-765FC7B5B66F}">
      <dgm:prSet/>
      <dgm:spPr/>
      <dgm:t>
        <a:bodyPr/>
        <a:lstStyle/>
        <a:p>
          <a:endParaRPr lang="en-IE"/>
        </a:p>
      </dgm:t>
    </dgm:pt>
    <dgm:pt modelId="{1A7BAFE2-7E7B-4B23-8848-137BCF6ABBA5}" type="sibTrans" cxnId="{19D85A35-8C4C-4ECF-9934-765FC7B5B66F}">
      <dgm:prSet/>
      <dgm:spPr/>
      <dgm:t>
        <a:bodyPr/>
        <a:lstStyle/>
        <a:p>
          <a:endParaRPr lang="en-IE"/>
        </a:p>
      </dgm:t>
    </dgm:pt>
    <dgm:pt modelId="{99D079C4-BB9E-4AEB-A592-E661A1681851}">
      <dgm:prSet phldrT="[Text]" custT="1"/>
      <dgm:spPr/>
      <dgm:t>
        <a:bodyPr anchor="ctr"/>
        <a:lstStyle/>
        <a:p>
          <a:pPr marL="360000"/>
          <a:endParaRPr lang="en-IE" sz="1600" b="1" dirty="0">
            <a:solidFill>
              <a:srgbClr val="006699"/>
            </a:solidFill>
          </a:endParaRPr>
        </a:p>
      </dgm:t>
    </dgm:pt>
    <dgm:pt modelId="{49FE97A0-54F4-4E65-A3F9-493280484126}" type="parTrans" cxnId="{DF339432-8E8A-466B-9C57-F017FCE4DE1B}">
      <dgm:prSet/>
      <dgm:spPr/>
      <dgm:t>
        <a:bodyPr/>
        <a:lstStyle/>
        <a:p>
          <a:endParaRPr lang="en-IE"/>
        </a:p>
      </dgm:t>
    </dgm:pt>
    <dgm:pt modelId="{1E5B7ECB-8057-4973-87B8-BBB57613093C}" type="sibTrans" cxnId="{DF339432-8E8A-466B-9C57-F017FCE4DE1B}">
      <dgm:prSet/>
      <dgm:spPr/>
      <dgm:t>
        <a:bodyPr/>
        <a:lstStyle/>
        <a:p>
          <a:endParaRPr lang="en-IE"/>
        </a:p>
      </dgm:t>
    </dgm:pt>
    <dgm:pt modelId="{77EDD031-82C6-467F-AC06-D09699B10581}">
      <dgm:prSet phldrT="[Text]" custT="1"/>
      <dgm:spPr/>
      <dgm:t>
        <a:bodyPr anchor="ctr"/>
        <a:lstStyle/>
        <a:p>
          <a:pPr marL="360000">
            <a:spcBef>
              <a:spcPts val="300"/>
            </a:spcBef>
          </a:pPr>
          <a:r>
            <a:rPr lang="en-IE" sz="1600" b="1" dirty="0"/>
            <a:t>More efficient VET, adapted to the labour market</a:t>
          </a:r>
          <a:endParaRPr lang="en-IE" sz="1400" b="1" dirty="0"/>
        </a:p>
      </dgm:t>
    </dgm:pt>
    <dgm:pt modelId="{568308C8-3581-4DA9-9A1A-A2C54E7BCF7F}" type="parTrans" cxnId="{18B722F8-6188-47EA-90F7-FF7279106BE1}">
      <dgm:prSet/>
      <dgm:spPr/>
      <dgm:t>
        <a:bodyPr/>
        <a:lstStyle/>
        <a:p>
          <a:endParaRPr lang="en-IE"/>
        </a:p>
      </dgm:t>
    </dgm:pt>
    <dgm:pt modelId="{26E72DEF-E8E7-4AB5-B6FB-EF240987653E}" type="sibTrans" cxnId="{18B722F8-6188-47EA-90F7-FF7279106BE1}">
      <dgm:prSet/>
      <dgm:spPr/>
      <dgm:t>
        <a:bodyPr/>
        <a:lstStyle/>
        <a:p>
          <a:endParaRPr lang="en-IE"/>
        </a:p>
      </dgm:t>
    </dgm:pt>
    <dgm:pt modelId="{F6F94F1B-9DC7-45EA-B949-CA9C42424B4F}">
      <dgm:prSet phldrT="[Text]" custT="1"/>
      <dgm:spPr/>
      <dgm:t>
        <a:bodyPr anchor="ctr"/>
        <a:lstStyle/>
        <a:p>
          <a:pPr marL="360000"/>
          <a:endParaRPr lang="en-IE" sz="1600" b="1" dirty="0">
            <a:solidFill>
              <a:srgbClr val="006699"/>
            </a:solidFill>
          </a:endParaRPr>
        </a:p>
      </dgm:t>
    </dgm:pt>
    <dgm:pt modelId="{2535E9EB-DE25-476E-AED4-3ED745D720A4}" type="parTrans" cxnId="{FA37FE5F-BF96-4B7E-A884-9F4C0E60D829}">
      <dgm:prSet/>
      <dgm:spPr/>
      <dgm:t>
        <a:bodyPr/>
        <a:lstStyle/>
        <a:p>
          <a:endParaRPr lang="en-IE"/>
        </a:p>
      </dgm:t>
    </dgm:pt>
    <dgm:pt modelId="{A7ACAE61-CCEB-4465-833D-B32117293868}" type="sibTrans" cxnId="{FA37FE5F-BF96-4B7E-A884-9F4C0E60D829}">
      <dgm:prSet/>
      <dgm:spPr/>
      <dgm:t>
        <a:bodyPr/>
        <a:lstStyle/>
        <a:p>
          <a:endParaRPr lang="en-IE"/>
        </a:p>
      </dgm:t>
    </dgm:pt>
    <dgm:pt modelId="{2358E790-C7A5-4334-BA49-FE22CA71F2C0}">
      <dgm:prSet custT="1"/>
      <dgm:spPr/>
      <dgm:t>
        <a:bodyPr anchor="ctr"/>
        <a:lstStyle/>
        <a:p>
          <a:pPr marL="360000"/>
          <a:r>
            <a:rPr lang="en-IE" sz="1600" b="1" dirty="0"/>
            <a:t>Mutual learning and consensus building</a:t>
          </a:r>
        </a:p>
      </dgm:t>
    </dgm:pt>
    <dgm:pt modelId="{DC3DAE67-8E74-4611-B947-65618FB239C4}" type="parTrans" cxnId="{2C9EA96E-9CB9-46C2-A6C3-F7DE6FA25BBA}">
      <dgm:prSet/>
      <dgm:spPr/>
      <dgm:t>
        <a:bodyPr/>
        <a:lstStyle/>
        <a:p>
          <a:endParaRPr lang="en-IE"/>
        </a:p>
      </dgm:t>
    </dgm:pt>
    <dgm:pt modelId="{C6EBB70D-8DED-41FC-A4AD-E360A6AFC65F}" type="sibTrans" cxnId="{2C9EA96E-9CB9-46C2-A6C3-F7DE6FA25BBA}">
      <dgm:prSet/>
      <dgm:spPr/>
      <dgm:t>
        <a:bodyPr/>
        <a:lstStyle/>
        <a:p>
          <a:endParaRPr lang="en-IE"/>
        </a:p>
      </dgm:t>
    </dgm:pt>
    <dgm:pt modelId="{0EDA04BD-6AB0-4FDA-A8C2-A28AE869E233}">
      <dgm:prSet custT="1"/>
      <dgm:spPr/>
      <dgm:t>
        <a:bodyPr anchor="ctr"/>
        <a:lstStyle/>
        <a:p>
          <a:pPr marL="360000"/>
          <a:r>
            <a:rPr lang="en-IE" sz="1600" b="1" dirty="0"/>
            <a:t>Tools to support QA at national/regional levels</a:t>
          </a:r>
        </a:p>
      </dgm:t>
    </dgm:pt>
    <dgm:pt modelId="{D62BBF09-9351-42BA-A0BA-A54BFA443501}" type="parTrans" cxnId="{192FD0CB-9F74-4F08-B5FB-B3F3955823FF}">
      <dgm:prSet/>
      <dgm:spPr/>
      <dgm:t>
        <a:bodyPr/>
        <a:lstStyle/>
        <a:p>
          <a:endParaRPr lang="en-IE"/>
        </a:p>
      </dgm:t>
    </dgm:pt>
    <dgm:pt modelId="{9FC7C81E-8141-48DF-88BB-4226A85A1D4A}" type="sibTrans" cxnId="{192FD0CB-9F74-4F08-B5FB-B3F3955823FF}">
      <dgm:prSet/>
      <dgm:spPr/>
      <dgm:t>
        <a:bodyPr/>
        <a:lstStyle/>
        <a:p>
          <a:endParaRPr lang="en-IE"/>
        </a:p>
      </dgm:t>
    </dgm:pt>
    <dgm:pt modelId="{361E5333-50A9-48CC-A206-640C6D4C376E}">
      <dgm:prSet custT="1"/>
      <dgm:spPr/>
      <dgm:t>
        <a:bodyPr anchor="ctr"/>
        <a:lstStyle/>
        <a:p>
          <a:pPr marL="360000"/>
          <a:r>
            <a:rPr lang="en-IE" sz="1600" b="1" dirty="0"/>
            <a:t>Common principles, reference criteria and instruments</a:t>
          </a:r>
        </a:p>
      </dgm:t>
    </dgm:pt>
    <dgm:pt modelId="{7F7975E5-AFA7-46BD-8FD7-B072155D90F9}" type="parTrans" cxnId="{48E8A298-B04E-4AD6-9730-BAF00D83F9F2}">
      <dgm:prSet/>
      <dgm:spPr/>
      <dgm:t>
        <a:bodyPr/>
        <a:lstStyle/>
        <a:p>
          <a:endParaRPr lang="en-IE"/>
        </a:p>
      </dgm:t>
    </dgm:pt>
    <dgm:pt modelId="{9D1FE984-BBFD-48FB-8FA1-489A905AF216}" type="sibTrans" cxnId="{48E8A298-B04E-4AD6-9730-BAF00D83F9F2}">
      <dgm:prSet/>
      <dgm:spPr/>
      <dgm:t>
        <a:bodyPr/>
        <a:lstStyle/>
        <a:p>
          <a:endParaRPr lang="en-IE"/>
        </a:p>
      </dgm:t>
    </dgm:pt>
    <dgm:pt modelId="{8DE80C68-B2E2-4C00-931F-C1966929B855}">
      <dgm:prSet phldrT="[Text]" custT="1"/>
      <dgm:spPr/>
      <dgm:t>
        <a:bodyPr anchor="ctr"/>
        <a:lstStyle/>
        <a:p>
          <a:pPr marL="360000"/>
          <a:r>
            <a:rPr lang="en-IE" sz="1600" b="1" dirty="0"/>
            <a:t>Education and Training policy context	</a:t>
          </a:r>
        </a:p>
      </dgm:t>
    </dgm:pt>
    <dgm:pt modelId="{CCCEC0FD-1BE4-476A-9FA4-9B11A3190F3F}" type="sibTrans" cxnId="{1B531136-452D-4573-8885-A73411AA9339}">
      <dgm:prSet/>
      <dgm:spPr/>
      <dgm:t>
        <a:bodyPr/>
        <a:lstStyle/>
        <a:p>
          <a:endParaRPr lang="en-IE"/>
        </a:p>
      </dgm:t>
    </dgm:pt>
    <dgm:pt modelId="{C0E7BCAF-CB4F-4F7B-85F4-A299CA1CE90E}" type="parTrans" cxnId="{1B531136-452D-4573-8885-A73411AA9339}">
      <dgm:prSet/>
      <dgm:spPr/>
      <dgm:t>
        <a:bodyPr/>
        <a:lstStyle/>
        <a:p>
          <a:endParaRPr lang="en-IE"/>
        </a:p>
      </dgm:t>
    </dgm:pt>
    <dgm:pt modelId="{48E2527E-62F7-4800-A41D-A0FF915A8BE8}">
      <dgm:prSet phldrT="[Text]" custT="1"/>
      <dgm:spPr/>
      <dgm:t>
        <a:bodyPr anchor="ctr"/>
        <a:lstStyle/>
        <a:p>
          <a:pPr marL="360000">
            <a:spcBef>
              <a:spcPts val="300"/>
            </a:spcBef>
          </a:pPr>
          <a:r>
            <a:rPr lang="en-IE" sz="1600" b="1" dirty="0"/>
            <a:t>More attractive VET in the continuum of LLL and progression pathways </a:t>
          </a:r>
        </a:p>
        <a:p>
          <a:pPr marL="360000">
            <a:spcBef>
              <a:spcPts val="300"/>
            </a:spcBef>
          </a:pPr>
          <a:endParaRPr lang="en-IE" sz="1500" b="1" dirty="0">
            <a:solidFill>
              <a:srgbClr val="006699"/>
            </a:solidFill>
          </a:endParaRPr>
        </a:p>
      </dgm:t>
    </dgm:pt>
    <dgm:pt modelId="{074E6193-20B8-43BB-BBB3-FE21FDEBF591}" type="sibTrans" cxnId="{3A78DC1F-0D92-49D0-8CB6-374D50521F55}">
      <dgm:prSet/>
      <dgm:spPr/>
      <dgm:t>
        <a:bodyPr/>
        <a:lstStyle/>
        <a:p>
          <a:endParaRPr lang="en-IE"/>
        </a:p>
      </dgm:t>
    </dgm:pt>
    <dgm:pt modelId="{B337F33E-029E-44B8-B86E-14A71556BFAB}" type="parTrans" cxnId="{3A78DC1F-0D92-49D0-8CB6-374D50521F55}">
      <dgm:prSet/>
      <dgm:spPr/>
      <dgm:t>
        <a:bodyPr/>
        <a:lstStyle/>
        <a:p>
          <a:endParaRPr lang="en-IE"/>
        </a:p>
      </dgm:t>
    </dgm:pt>
    <dgm:pt modelId="{1402735C-AC5F-4803-936B-C0B764F3A6DE}">
      <dgm:prSet phldrT="[Text]" custT="1"/>
      <dgm:spPr/>
      <dgm:t>
        <a:bodyPr/>
        <a:lstStyle/>
        <a:p>
          <a:r>
            <a:rPr lang="en-IE" sz="2800" b="1" dirty="0"/>
            <a:t>More effective  and better VET</a:t>
          </a:r>
        </a:p>
      </dgm:t>
    </dgm:pt>
    <dgm:pt modelId="{8A93CE23-ECA2-4395-8138-4B6A390CDA05}" type="parTrans" cxnId="{9C3C2E3C-F428-4D5C-B3D0-7A90BA02951C}">
      <dgm:prSet/>
      <dgm:spPr/>
      <dgm:t>
        <a:bodyPr/>
        <a:lstStyle/>
        <a:p>
          <a:endParaRPr lang="en-IE"/>
        </a:p>
      </dgm:t>
    </dgm:pt>
    <dgm:pt modelId="{FC91E617-3E2B-4146-BB77-F767B56B97F2}" type="sibTrans" cxnId="{9C3C2E3C-F428-4D5C-B3D0-7A90BA02951C}">
      <dgm:prSet/>
      <dgm:spPr/>
      <dgm:t>
        <a:bodyPr/>
        <a:lstStyle/>
        <a:p>
          <a:endParaRPr lang="en-IE"/>
        </a:p>
      </dgm:t>
    </dgm:pt>
    <dgm:pt modelId="{16301030-5B88-4F25-8F03-F8740DECEBA8}">
      <dgm:prSet custT="1"/>
      <dgm:spPr/>
      <dgm:t>
        <a:bodyPr/>
        <a:lstStyle/>
        <a:p>
          <a:pPr marL="361950" indent="-188913" rtl="0"/>
          <a:r>
            <a:rPr lang="en-IE" sz="1600" b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Responsiveness to societal needs and social inclusion</a:t>
          </a:r>
          <a:endParaRPr lang="en-IE" sz="1600" b="1" dirty="0"/>
        </a:p>
      </dgm:t>
    </dgm:pt>
    <dgm:pt modelId="{11D89C31-9783-40A6-9D9E-2496CE115075}" type="parTrans" cxnId="{C253FBFA-44CB-40DF-954A-671750A45DBC}">
      <dgm:prSet/>
      <dgm:spPr/>
      <dgm:t>
        <a:bodyPr/>
        <a:lstStyle/>
        <a:p>
          <a:endParaRPr lang="en-IE"/>
        </a:p>
      </dgm:t>
    </dgm:pt>
    <dgm:pt modelId="{6C3FD981-8F77-4DE0-A38A-7E5D023CA2C4}" type="sibTrans" cxnId="{C253FBFA-44CB-40DF-954A-671750A45DBC}">
      <dgm:prSet/>
      <dgm:spPr/>
      <dgm:t>
        <a:bodyPr/>
        <a:lstStyle/>
        <a:p>
          <a:endParaRPr lang="en-IE"/>
        </a:p>
      </dgm:t>
    </dgm:pt>
    <dgm:pt modelId="{52C0CE2E-366F-4998-99B0-23081578170D}">
      <dgm:prSet phldrT="[Text]" custT="1"/>
      <dgm:spPr/>
      <dgm:t>
        <a:bodyPr anchor="ctr"/>
        <a:lstStyle/>
        <a:p>
          <a:pPr marL="360000">
            <a:spcBef>
              <a:spcPts val="300"/>
            </a:spcBef>
          </a:pPr>
          <a:endParaRPr lang="en-IE" sz="1400" b="1" dirty="0"/>
        </a:p>
      </dgm:t>
    </dgm:pt>
    <dgm:pt modelId="{74F8D5D2-E1E1-42F4-A40B-1E0458122428}" type="parTrans" cxnId="{56152F47-898A-4D38-BAF1-AAEC7E1092ED}">
      <dgm:prSet/>
      <dgm:spPr/>
    </dgm:pt>
    <dgm:pt modelId="{0FE4DC8E-AC3B-405F-9977-DC85AF8E100F}" type="sibTrans" cxnId="{56152F47-898A-4D38-BAF1-AAEC7E1092ED}">
      <dgm:prSet/>
      <dgm:spPr/>
    </dgm:pt>
    <dgm:pt modelId="{D008B742-6CC7-41E0-B7B3-E82A5BA7A868}">
      <dgm:prSet custT="1"/>
      <dgm:spPr/>
      <dgm:t>
        <a:bodyPr/>
        <a:lstStyle/>
        <a:p>
          <a:pPr marL="361950" indent="-188913" rtl="0"/>
          <a:endParaRPr lang="en-IE" sz="1600" b="1" dirty="0"/>
        </a:p>
      </dgm:t>
    </dgm:pt>
    <dgm:pt modelId="{8FFCF647-21CD-41C8-ABB5-BF1DB53DC1D6}" type="parTrans" cxnId="{DB04D725-B021-4674-97BE-EDA56157993E}">
      <dgm:prSet/>
      <dgm:spPr/>
    </dgm:pt>
    <dgm:pt modelId="{E9B8E539-C92D-4B52-B7B4-E3442857CBCF}" type="sibTrans" cxnId="{DB04D725-B021-4674-97BE-EDA56157993E}">
      <dgm:prSet/>
      <dgm:spPr/>
    </dgm:pt>
    <dgm:pt modelId="{2F23EED4-8B19-4D84-AAF5-EB2BA5426AEF}" type="pres">
      <dgm:prSet presAssocID="{079FD3A4-802B-44AC-81F3-E11C61DAC48D}" presName="Name0" presStyleCnt="0">
        <dgm:presLayoutVars>
          <dgm:dir/>
          <dgm:animLvl val="lvl"/>
          <dgm:resizeHandles/>
        </dgm:presLayoutVars>
      </dgm:prSet>
      <dgm:spPr/>
    </dgm:pt>
    <dgm:pt modelId="{8D112861-6F6E-4E05-B45C-6CC2E33C5417}" type="pres">
      <dgm:prSet presAssocID="{A3DE5EDE-D7A6-4ED0-BC0D-17FD82A71C21}" presName="linNode" presStyleCnt="0"/>
      <dgm:spPr/>
    </dgm:pt>
    <dgm:pt modelId="{35B81CAE-B2AB-4775-BC09-49459A69E4A0}" type="pres">
      <dgm:prSet presAssocID="{A3DE5EDE-D7A6-4ED0-BC0D-17FD82A71C21}" presName="parentShp" presStyleLbl="node1" presStyleIdx="0" presStyleCnt="3">
        <dgm:presLayoutVars>
          <dgm:bulletEnabled val="1"/>
        </dgm:presLayoutVars>
      </dgm:prSet>
      <dgm:spPr/>
    </dgm:pt>
    <dgm:pt modelId="{0A22DA6F-697D-46DD-8811-B08CFD31AE9C}" type="pres">
      <dgm:prSet presAssocID="{A3DE5EDE-D7A6-4ED0-BC0D-17FD82A71C21}" presName="childShp" presStyleLbl="bgAccFollowNode1" presStyleIdx="0" presStyleCnt="3" custScaleY="123756">
        <dgm:presLayoutVars>
          <dgm:bulletEnabled val="1"/>
        </dgm:presLayoutVars>
      </dgm:prSet>
      <dgm:spPr/>
    </dgm:pt>
    <dgm:pt modelId="{0F5A5D34-5026-49ED-A129-9426F95D83EB}" type="pres">
      <dgm:prSet presAssocID="{1DDC71E5-243E-4908-92E8-D2A65D4CF711}" presName="spacing" presStyleCnt="0"/>
      <dgm:spPr/>
    </dgm:pt>
    <dgm:pt modelId="{27A50490-C9A8-43A8-9423-AD99725DAA3B}" type="pres">
      <dgm:prSet presAssocID="{1402735C-AC5F-4803-936B-C0B764F3A6DE}" presName="linNode" presStyleCnt="0"/>
      <dgm:spPr/>
    </dgm:pt>
    <dgm:pt modelId="{CF68FE57-64DD-4D19-B3D1-8DC57A98A18A}" type="pres">
      <dgm:prSet presAssocID="{1402735C-AC5F-4803-936B-C0B764F3A6DE}" presName="parentShp" presStyleLbl="node1" presStyleIdx="1" presStyleCnt="3">
        <dgm:presLayoutVars>
          <dgm:bulletEnabled val="1"/>
        </dgm:presLayoutVars>
      </dgm:prSet>
      <dgm:spPr/>
    </dgm:pt>
    <dgm:pt modelId="{E74B4C6F-6635-4221-A7FD-C6DC208CA9FC}" type="pres">
      <dgm:prSet presAssocID="{1402735C-AC5F-4803-936B-C0B764F3A6DE}" presName="childShp" presStyleLbl="bgAccFollowNode1" presStyleIdx="1" presStyleCnt="3">
        <dgm:presLayoutVars>
          <dgm:bulletEnabled val="1"/>
        </dgm:presLayoutVars>
      </dgm:prSet>
      <dgm:spPr/>
    </dgm:pt>
    <dgm:pt modelId="{575E8604-AD1F-431A-A4B8-81FB60B818CD}" type="pres">
      <dgm:prSet presAssocID="{FC91E617-3E2B-4146-BB77-F767B56B97F2}" presName="spacing" presStyleCnt="0"/>
      <dgm:spPr/>
    </dgm:pt>
    <dgm:pt modelId="{5F2D4E56-90CD-4BA4-899F-69D0719F7680}" type="pres">
      <dgm:prSet presAssocID="{E01A1722-FE24-4577-84A8-CEE0E0E52768}" presName="linNode" presStyleCnt="0"/>
      <dgm:spPr/>
    </dgm:pt>
    <dgm:pt modelId="{FA457D5C-48F1-40BA-9795-7C6930E7980D}" type="pres">
      <dgm:prSet presAssocID="{E01A1722-FE24-4577-84A8-CEE0E0E52768}" presName="parentShp" presStyleLbl="node1" presStyleIdx="2" presStyleCnt="3" custScaleY="115910">
        <dgm:presLayoutVars>
          <dgm:bulletEnabled val="1"/>
        </dgm:presLayoutVars>
      </dgm:prSet>
      <dgm:spPr/>
    </dgm:pt>
    <dgm:pt modelId="{3E13DF73-26CE-4BC5-BBCD-C579959E2809}" type="pres">
      <dgm:prSet presAssocID="{E01A1722-FE24-4577-84A8-CEE0E0E52768}" presName="childShp" presStyleLbl="bgAccFollowNode1" presStyleIdx="2" presStyleCnt="3" custScaleY="182973" custLinFactNeighborX="600" custLinFactNeighborY="11352">
        <dgm:presLayoutVars>
          <dgm:bulletEnabled val="1"/>
        </dgm:presLayoutVars>
      </dgm:prSet>
      <dgm:spPr/>
    </dgm:pt>
  </dgm:ptLst>
  <dgm:cxnLst>
    <dgm:cxn modelId="{FA37FE5F-BF96-4B7E-A884-9F4C0E60D829}" srcId="{E01A1722-FE24-4577-84A8-CEE0E0E52768}" destId="{F6F94F1B-9DC7-45EA-B949-CA9C42424B4F}" srcOrd="0" destOrd="0" parTransId="{2535E9EB-DE25-476E-AED4-3ED745D720A4}" sibTransId="{A7ACAE61-CCEB-4465-833D-B32117293868}"/>
    <dgm:cxn modelId="{9326EFAE-739E-420D-B2D8-F2ACD24F4C10}" type="presOf" srcId="{E01A1722-FE24-4577-84A8-CEE0E0E52768}" destId="{FA457D5C-48F1-40BA-9795-7C6930E7980D}" srcOrd="0" destOrd="0" presId="urn:microsoft.com/office/officeart/2005/8/layout/vList6"/>
    <dgm:cxn modelId="{1B531136-452D-4573-8885-A73411AA9339}" srcId="{E01A1722-FE24-4577-84A8-CEE0E0E52768}" destId="{8DE80C68-B2E2-4C00-931F-C1966929B855}" srcOrd="1" destOrd="0" parTransId="{C0E7BCAF-CB4F-4F7B-85F4-A299CA1CE90E}" sibTransId="{CCCEC0FD-1BE4-476A-9FA4-9B11A3190F3F}"/>
    <dgm:cxn modelId="{48E8A298-B04E-4AD6-9730-BAF00D83F9F2}" srcId="{E01A1722-FE24-4577-84A8-CEE0E0E52768}" destId="{361E5333-50A9-48CC-A206-640C6D4C376E}" srcOrd="4" destOrd="0" parTransId="{7F7975E5-AFA7-46BD-8FD7-B072155D90F9}" sibTransId="{9D1FE984-BBFD-48FB-8FA1-489A905AF216}"/>
    <dgm:cxn modelId="{2C9EA96E-9CB9-46C2-A6C3-F7DE6FA25BBA}" srcId="{E01A1722-FE24-4577-84A8-CEE0E0E52768}" destId="{2358E790-C7A5-4334-BA49-FE22CA71F2C0}" srcOrd="2" destOrd="0" parTransId="{DC3DAE67-8E74-4611-B947-65618FB239C4}" sibTransId="{C6EBB70D-8DED-41FC-A4AD-E360A6AFC65F}"/>
    <dgm:cxn modelId="{C0C6212D-CDFA-4B96-8239-253ECCB6CC90}" type="presOf" srcId="{52C0CE2E-366F-4998-99B0-23081578170D}" destId="{0A22DA6F-697D-46DD-8811-B08CFD31AE9C}" srcOrd="0" destOrd="0" presId="urn:microsoft.com/office/officeart/2005/8/layout/vList6"/>
    <dgm:cxn modelId="{E8EBD5EA-3C1D-476F-8165-15274BFCF4AC}" type="presOf" srcId="{0EDA04BD-6AB0-4FDA-A8C2-A28AE869E233}" destId="{3E13DF73-26CE-4BC5-BBCD-C579959E2809}" srcOrd="0" destOrd="3" presId="urn:microsoft.com/office/officeart/2005/8/layout/vList6"/>
    <dgm:cxn modelId="{8DE0936B-8D2E-49F8-A53B-E29670A60709}" type="presOf" srcId="{D008B742-6CC7-41E0-B7B3-E82A5BA7A868}" destId="{E74B4C6F-6635-4221-A7FD-C6DC208CA9FC}" srcOrd="0" destOrd="0" presId="urn:microsoft.com/office/officeart/2005/8/layout/vList6"/>
    <dgm:cxn modelId="{14036A9C-1CB0-421B-961E-00109B33BB34}" type="presOf" srcId="{2358E790-C7A5-4334-BA49-FE22CA71F2C0}" destId="{3E13DF73-26CE-4BC5-BBCD-C579959E2809}" srcOrd="0" destOrd="2" presId="urn:microsoft.com/office/officeart/2005/8/layout/vList6"/>
    <dgm:cxn modelId="{B695A783-CD0E-47C4-8549-E55A2454D2CA}" type="presOf" srcId="{77EDD031-82C6-467F-AC06-D09699B10581}" destId="{0A22DA6F-697D-46DD-8811-B08CFD31AE9C}" srcOrd="0" destOrd="1" presId="urn:microsoft.com/office/officeart/2005/8/layout/vList6"/>
    <dgm:cxn modelId="{56152F47-898A-4D38-BAF1-AAEC7E1092ED}" srcId="{A3DE5EDE-D7A6-4ED0-BC0D-17FD82A71C21}" destId="{52C0CE2E-366F-4998-99B0-23081578170D}" srcOrd="0" destOrd="0" parTransId="{74F8D5D2-E1E1-42F4-A40B-1E0458122428}" sibTransId="{0FE4DC8E-AC3B-405F-9977-DC85AF8E100F}"/>
    <dgm:cxn modelId="{D807EC2B-B4D7-4402-AB7D-4D447F07CA11}" type="presOf" srcId="{F6F94F1B-9DC7-45EA-B949-CA9C42424B4F}" destId="{3E13DF73-26CE-4BC5-BBCD-C579959E2809}" srcOrd="0" destOrd="0" presId="urn:microsoft.com/office/officeart/2005/8/layout/vList6"/>
    <dgm:cxn modelId="{19D85A35-8C4C-4ECF-9934-765FC7B5B66F}" srcId="{079FD3A4-802B-44AC-81F3-E11C61DAC48D}" destId="{E01A1722-FE24-4577-84A8-CEE0E0E52768}" srcOrd="2" destOrd="0" parTransId="{9708EC31-EDD3-4C6D-8383-86C1C7815F11}" sibTransId="{1A7BAFE2-7E7B-4B23-8848-137BCF6ABBA5}"/>
    <dgm:cxn modelId="{DB04D725-B021-4674-97BE-EDA56157993E}" srcId="{1402735C-AC5F-4803-936B-C0B764F3A6DE}" destId="{D008B742-6CC7-41E0-B7B3-E82A5BA7A868}" srcOrd="0" destOrd="0" parTransId="{8FFCF647-21CD-41C8-ABB5-BF1DB53DC1D6}" sibTransId="{E9B8E539-C92D-4B52-B7B4-E3442857CBCF}"/>
    <dgm:cxn modelId="{1F675D57-8F85-4B36-919B-DCF7A985BB63}" type="presOf" srcId="{A3DE5EDE-D7A6-4ED0-BC0D-17FD82A71C21}" destId="{35B81CAE-B2AB-4775-BC09-49459A69E4A0}" srcOrd="0" destOrd="0" presId="urn:microsoft.com/office/officeart/2005/8/layout/vList6"/>
    <dgm:cxn modelId="{6A651274-1523-4EA6-AB17-46ED220DE8E6}" type="presOf" srcId="{1402735C-AC5F-4803-936B-C0B764F3A6DE}" destId="{CF68FE57-64DD-4D19-B3D1-8DC57A98A18A}" srcOrd="0" destOrd="0" presId="urn:microsoft.com/office/officeart/2005/8/layout/vList6"/>
    <dgm:cxn modelId="{DF339432-8E8A-466B-9C57-F017FCE4DE1B}" srcId="{E01A1722-FE24-4577-84A8-CEE0E0E52768}" destId="{99D079C4-BB9E-4AEB-A592-E661A1681851}" srcOrd="5" destOrd="0" parTransId="{49FE97A0-54F4-4E65-A3F9-493280484126}" sibTransId="{1E5B7ECB-8057-4973-87B8-BBB57613093C}"/>
    <dgm:cxn modelId="{6C2A2DFE-E5D2-4586-A469-8DB1A12158CE}" srcId="{079FD3A4-802B-44AC-81F3-E11C61DAC48D}" destId="{A3DE5EDE-D7A6-4ED0-BC0D-17FD82A71C21}" srcOrd="0" destOrd="0" parTransId="{2AA5C9E7-7CCB-43E7-B235-22D85AE8DA49}" sibTransId="{1DDC71E5-243E-4908-92E8-D2A65D4CF711}"/>
    <dgm:cxn modelId="{2AA991C2-AC2E-4213-AE14-6638B8856F17}" type="presOf" srcId="{16301030-5B88-4F25-8F03-F8740DECEBA8}" destId="{E74B4C6F-6635-4221-A7FD-C6DC208CA9FC}" srcOrd="0" destOrd="1" presId="urn:microsoft.com/office/officeart/2005/8/layout/vList6"/>
    <dgm:cxn modelId="{18B722F8-6188-47EA-90F7-FF7279106BE1}" srcId="{A3DE5EDE-D7A6-4ED0-BC0D-17FD82A71C21}" destId="{77EDD031-82C6-467F-AC06-D09699B10581}" srcOrd="1" destOrd="0" parTransId="{568308C8-3581-4DA9-9A1A-A2C54E7BCF7F}" sibTransId="{26E72DEF-E8E7-4AB5-B6FB-EF240987653E}"/>
    <dgm:cxn modelId="{6047E012-D455-4744-9F7A-41F32FAC2B00}" type="presOf" srcId="{8DE80C68-B2E2-4C00-931F-C1966929B855}" destId="{3E13DF73-26CE-4BC5-BBCD-C579959E2809}" srcOrd="0" destOrd="1" presId="urn:microsoft.com/office/officeart/2005/8/layout/vList6"/>
    <dgm:cxn modelId="{C253FBFA-44CB-40DF-954A-671750A45DBC}" srcId="{1402735C-AC5F-4803-936B-C0B764F3A6DE}" destId="{16301030-5B88-4F25-8F03-F8740DECEBA8}" srcOrd="1" destOrd="0" parTransId="{11D89C31-9783-40A6-9D9E-2496CE115075}" sibTransId="{6C3FD981-8F77-4DE0-A38A-7E5D023CA2C4}"/>
    <dgm:cxn modelId="{192FD0CB-9F74-4F08-B5FB-B3F3955823FF}" srcId="{E01A1722-FE24-4577-84A8-CEE0E0E52768}" destId="{0EDA04BD-6AB0-4FDA-A8C2-A28AE869E233}" srcOrd="3" destOrd="0" parTransId="{D62BBF09-9351-42BA-A0BA-A54BFA443501}" sibTransId="{9FC7C81E-8141-48DF-88BB-4226A85A1D4A}"/>
    <dgm:cxn modelId="{9C3C2E3C-F428-4D5C-B3D0-7A90BA02951C}" srcId="{079FD3A4-802B-44AC-81F3-E11C61DAC48D}" destId="{1402735C-AC5F-4803-936B-C0B764F3A6DE}" srcOrd="1" destOrd="0" parTransId="{8A93CE23-ECA2-4395-8138-4B6A390CDA05}" sibTransId="{FC91E617-3E2B-4146-BB77-F767B56B97F2}"/>
    <dgm:cxn modelId="{3A78DC1F-0D92-49D0-8CB6-374D50521F55}" srcId="{77EDD031-82C6-467F-AC06-D09699B10581}" destId="{48E2527E-62F7-4800-A41D-A0FF915A8BE8}" srcOrd="0" destOrd="0" parTransId="{B337F33E-029E-44B8-B86E-14A71556BFAB}" sibTransId="{074E6193-20B8-43BB-BBB3-FE21FDEBF591}"/>
    <dgm:cxn modelId="{36FECCCE-CC8B-4C1C-8659-0655D246B806}" type="presOf" srcId="{99D079C4-BB9E-4AEB-A592-E661A1681851}" destId="{3E13DF73-26CE-4BC5-BBCD-C579959E2809}" srcOrd="0" destOrd="5" presId="urn:microsoft.com/office/officeart/2005/8/layout/vList6"/>
    <dgm:cxn modelId="{0C4722DC-CED5-4791-9632-39587DC81BE5}" type="presOf" srcId="{079FD3A4-802B-44AC-81F3-E11C61DAC48D}" destId="{2F23EED4-8B19-4D84-AAF5-EB2BA5426AEF}" srcOrd="0" destOrd="0" presId="urn:microsoft.com/office/officeart/2005/8/layout/vList6"/>
    <dgm:cxn modelId="{8E19F060-921A-48EB-94E3-7088D78E08B6}" type="presOf" srcId="{361E5333-50A9-48CC-A206-640C6D4C376E}" destId="{3E13DF73-26CE-4BC5-BBCD-C579959E2809}" srcOrd="0" destOrd="4" presId="urn:microsoft.com/office/officeart/2005/8/layout/vList6"/>
    <dgm:cxn modelId="{AF2ADBA4-E394-4B7A-94E9-B40BC737AD6B}" type="presOf" srcId="{48E2527E-62F7-4800-A41D-A0FF915A8BE8}" destId="{0A22DA6F-697D-46DD-8811-B08CFD31AE9C}" srcOrd="0" destOrd="2" presId="urn:microsoft.com/office/officeart/2005/8/layout/vList6"/>
    <dgm:cxn modelId="{C7AB1C4E-9307-477A-8348-4374F9CF0954}" type="presParOf" srcId="{2F23EED4-8B19-4D84-AAF5-EB2BA5426AEF}" destId="{8D112861-6F6E-4E05-B45C-6CC2E33C5417}" srcOrd="0" destOrd="0" presId="urn:microsoft.com/office/officeart/2005/8/layout/vList6"/>
    <dgm:cxn modelId="{B78FD886-D7F9-464D-A6AB-C45EDABE5F02}" type="presParOf" srcId="{8D112861-6F6E-4E05-B45C-6CC2E33C5417}" destId="{35B81CAE-B2AB-4775-BC09-49459A69E4A0}" srcOrd="0" destOrd="0" presId="urn:microsoft.com/office/officeart/2005/8/layout/vList6"/>
    <dgm:cxn modelId="{E3AE7106-C48F-434A-AB3E-5BEA6FC1C459}" type="presParOf" srcId="{8D112861-6F6E-4E05-B45C-6CC2E33C5417}" destId="{0A22DA6F-697D-46DD-8811-B08CFD31AE9C}" srcOrd="1" destOrd="0" presId="urn:microsoft.com/office/officeart/2005/8/layout/vList6"/>
    <dgm:cxn modelId="{B243130B-FA1C-49CE-8D1E-F35E6BB408FA}" type="presParOf" srcId="{2F23EED4-8B19-4D84-AAF5-EB2BA5426AEF}" destId="{0F5A5D34-5026-49ED-A129-9426F95D83EB}" srcOrd="1" destOrd="0" presId="urn:microsoft.com/office/officeart/2005/8/layout/vList6"/>
    <dgm:cxn modelId="{60C4322D-8DFE-422E-A62E-1FAC3ED583F0}" type="presParOf" srcId="{2F23EED4-8B19-4D84-AAF5-EB2BA5426AEF}" destId="{27A50490-C9A8-43A8-9423-AD99725DAA3B}" srcOrd="2" destOrd="0" presId="urn:microsoft.com/office/officeart/2005/8/layout/vList6"/>
    <dgm:cxn modelId="{A2073E97-6806-4331-B083-51C3BFDD035B}" type="presParOf" srcId="{27A50490-C9A8-43A8-9423-AD99725DAA3B}" destId="{CF68FE57-64DD-4D19-B3D1-8DC57A98A18A}" srcOrd="0" destOrd="0" presId="urn:microsoft.com/office/officeart/2005/8/layout/vList6"/>
    <dgm:cxn modelId="{F7E76315-25B3-428C-AF4B-C96494F26BF2}" type="presParOf" srcId="{27A50490-C9A8-43A8-9423-AD99725DAA3B}" destId="{E74B4C6F-6635-4221-A7FD-C6DC208CA9FC}" srcOrd="1" destOrd="0" presId="urn:microsoft.com/office/officeart/2005/8/layout/vList6"/>
    <dgm:cxn modelId="{28B29E29-25CE-4BFB-B420-4DF335B31811}" type="presParOf" srcId="{2F23EED4-8B19-4D84-AAF5-EB2BA5426AEF}" destId="{575E8604-AD1F-431A-A4B8-81FB60B818CD}" srcOrd="3" destOrd="0" presId="urn:microsoft.com/office/officeart/2005/8/layout/vList6"/>
    <dgm:cxn modelId="{34D011DF-9C8F-4C19-AC5D-497A6FF1DDFC}" type="presParOf" srcId="{2F23EED4-8B19-4D84-AAF5-EB2BA5426AEF}" destId="{5F2D4E56-90CD-4BA4-899F-69D0719F7680}" srcOrd="4" destOrd="0" presId="urn:microsoft.com/office/officeart/2005/8/layout/vList6"/>
    <dgm:cxn modelId="{54EAB3B7-CECD-42FD-9D73-9D9783677FD1}" type="presParOf" srcId="{5F2D4E56-90CD-4BA4-899F-69D0719F7680}" destId="{FA457D5C-48F1-40BA-9795-7C6930E7980D}" srcOrd="0" destOrd="0" presId="urn:microsoft.com/office/officeart/2005/8/layout/vList6"/>
    <dgm:cxn modelId="{76AD069B-9D0A-4628-92C2-1FD51D6A06D4}" type="presParOf" srcId="{5F2D4E56-90CD-4BA4-899F-69D0719F7680}" destId="{3E13DF73-26CE-4BC5-BBCD-C579959E28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B3A63F-AF58-427E-AD2F-305BDF5DAB9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BE21FD8B-973F-4CE8-8905-839DC84F7981}">
      <dgm:prSet phldrT="[Text]" custT="1"/>
      <dgm:spPr/>
      <dgm:t>
        <a:bodyPr/>
        <a:lstStyle/>
        <a:p>
          <a:pPr algn="ctr"/>
          <a:r>
            <a:rPr lang="en-IE" sz="1600" b="1" dirty="0"/>
            <a:t>EQAVET Indicators – improving the labour market relevance of VET systems</a:t>
          </a:r>
        </a:p>
        <a:p>
          <a:pPr algn="ctr"/>
          <a:endParaRPr lang="en-IE" sz="1100" b="1" dirty="0"/>
        </a:p>
        <a:p>
          <a:pPr algn="ctr"/>
          <a:r>
            <a:rPr lang="en-IE" sz="1200" dirty="0"/>
            <a:t>PLAs and Policy briefs on EQAVET indicator 5, 6, 9 and 2 </a:t>
          </a:r>
        </a:p>
      </dgm:t>
    </dgm:pt>
    <dgm:pt modelId="{216BC369-8036-49AA-9F07-3E3B6F3748D9}" type="parTrans" cxnId="{26F3292B-FE61-4167-88C1-3BEA21D9F2CD}">
      <dgm:prSet/>
      <dgm:spPr/>
      <dgm:t>
        <a:bodyPr/>
        <a:lstStyle/>
        <a:p>
          <a:endParaRPr lang="en-IE"/>
        </a:p>
      </dgm:t>
    </dgm:pt>
    <dgm:pt modelId="{31021F9E-CF40-4E05-BEE0-9195A9A007E1}" type="sibTrans" cxnId="{26F3292B-FE61-4167-88C1-3BEA21D9F2CD}">
      <dgm:prSet/>
      <dgm:spPr/>
      <dgm:t>
        <a:bodyPr/>
        <a:lstStyle/>
        <a:p>
          <a:endParaRPr lang="en-IE"/>
        </a:p>
      </dgm:t>
    </dgm:pt>
    <dgm:pt modelId="{56D7742C-A286-4404-8EC2-D8DF69FD8F3A}">
      <dgm:prSet phldrT="[Text]" custT="1"/>
      <dgm:spPr/>
      <dgm:t>
        <a:bodyPr/>
        <a:lstStyle/>
        <a:p>
          <a:r>
            <a:rPr lang="en-IE" sz="1600" b="1" dirty="0"/>
            <a:t>Supporting an evaluation and quality improvement culture </a:t>
          </a:r>
        </a:p>
        <a:p>
          <a:endParaRPr lang="en-IE" sz="1100" dirty="0"/>
        </a:p>
        <a:p>
          <a:r>
            <a:rPr lang="en-IE" sz="1200" dirty="0"/>
            <a:t>PLAs and Policy brief on Self-evaluation for VET providers; the impact of QA systems in IVET systems; and on Early warning system, averting drop-outs, supporting providers to implement improvement  </a:t>
          </a:r>
        </a:p>
      </dgm:t>
    </dgm:pt>
    <dgm:pt modelId="{634CE709-7D08-4BA6-A86D-2A7DAE066576}" type="parTrans" cxnId="{749EF37E-B6E3-4ABF-BA1A-AF99B39A0180}">
      <dgm:prSet/>
      <dgm:spPr/>
      <dgm:t>
        <a:bodyPr/>
        <a:lstStyle/>
        <a:p>
          <a:endParaRPr lang="en-IE"/>
        </a:p>
      </dgm:t>
    </dgm:pt>
    <dgm:pt modelId="{2BCB2106-2241-45B6-BDBA-B313AD63E05A}" type="sibTrans" cxnId="{749EF37E-B6E3-4ABF-BA1A-AF99B39A0180}">
      <dgm:prSet/>
      <dgm:spPr/>
      <dgm:t>
        <a:bodyPr/>
        <a:lstStyle/>
        <a:p>
          <a:endParaRPr lang="en-IE"/>
        </a:p>
      </dgm:t>
    </dgm:pt>
    <dgm:pt modelId="{5608B35B-80FB-4854-A607-B170F0B9DC01}">
      <dgm:prSet phldrT="[Text]" custT="1"/>
      <dgm:spPr/>
      <dgm:t>
        <a:bodyPr/>
        <a:lstStyle/>
        <a:p>
          <a:r>
            <a:rPr lang="en-IE" sz="1600" b="1" dirty="0"/>
            <a:t>VET in employment –supporting QA in WBL and CVET</a:t>
          </a:r>
          <a:endParaRPr lang="en-IE" sz="1600" dirty="0"/>
        </a:p>
        <a:p>
          <a:r>
            <a:rPr lang="en-IE" sz="1100" dirty="0"/>
            <a:t>- </a:t>
          </a:r>
          <a:r>
            <a:rPr lang="en-IE" sz="1200" dirty="0"/>
            <a:t>Symposium on learning from sectoral approach to QA of VET</a:t>
          </a:r>
        </a:p>
        <a:p>
          <a:r>
            <a:rPr lang="en-IE" sz="1200" dirty="0"/>
            <a:t>- Building blocks on quality assuring WBL</a:t>
          </a:r>
        </a:p>
        <a:p>
          <a:r>
            <a:rPr lang="en-IE" sz="1200" dirty="0"/>
            <a:t>- Supporting AL, CVET and soft skills development  by using quality assurance descriptors and indicators </a:t>
          </a:r>
        </a:p>
      </dgm:t>
    </dgm:pt>
    <dgm:pt modelId="{48CF92C1-F05E-4A5B-9618-752AC0D9A9FF}" type="parTrans" cxnId="{610DE930-29B7-44C0-B0EF-8B65CB22C3B4}">
      <dgm:prSet/>
      <dgm:spPr/>
      <dgm:t>
        <a:bodyPr/>
        <a:lstStyle/>
        <a:p>
          <a:endParaRPr lang="en-IE"/>
        </a:p>
      </dgm:t>
    </dgm:pt>
    <dgm:pt modelId="{8E4F78AD-8AC4-4393-B0FB-1BD333FBC503}" type="sibTrans" cxnId="{610DE930-29B7-44C0-B0EF-8B65CB22C3B4}">
      <dgm:prSet/>
      <dgm:spPr/>
      <dgm:t>
        <a:bodyPr/>
        <a:lstStyle/>
        <a:p>
          <a:endParaRPr lang="en-IE"/>
        </a:p>
      </dgm:t>
    </dgm:pt>
    <dgm:pt modelId="{518C3EA5-5D24-4C40-B174-B0288A9ADC4F}">
      <dgm:prSet phldrT="[Text]" custT="1"/>
      <dgm:spPr/>
      <dgm:t>
        <a:bodyPr/>
        <a:lstStyle/>
        <a:p>
          <a:r>
            <a:rPr lang="en-IE" sz="1500" b="1" dirty="0"/>
            <a:t>Support to National Reference Points and EQAVET Forum as part of EU VET week </a:t>
          </a:r>
        </a:p>
        <a:p>
          <a:r>
            <a:rPr lang="en-IE" sz="1200" dirty="0"/>
            <a:t>Activities to support VET providers identify key features of their own approach to QA through self-reflection; utilising the </a:t>
          </a:r>
          <a:r>
            <a:rPr lang="en-IE" sz="1200" u="sng" dirty="0"/>
            <a:t>EQAVET IT tool for systems and providers</a:t>
          </a:r>
          <a:r>
            <a:rPr lang="en-IE" sz="1200" dirty="0"/>
            <a:t> (case studies and a glossary of terms) </a:t>
          </a:r>
        </a:p>
        <a:p>
          <a:r>
            <a:rPr lang="en-IE" sz="1200" dirty="0"/>
            <a:t>Increase visibility</a:t>
          </a:r>
        </a:p>
      </dgm:t>
    </dgm:pt>
    <dgm:pt modelId="{B6F7D9F8-65E4-4492-AA25-687418594E05}" type="parTrans" cxnId="{4DE11253-B13C-4B2D-9B89-8C2896936822}">
      <dgm:prSet/>
      <dgm:spPr/>
      <dgm:t>
        <a:bodyPr/>
        <a:lstStyle/>
        <a:p>
          <a:endParaRPr lang="en-IE"/>
        </a:p>
      </dgm:t>
    </dgm:pt>
    <dgm:pt modelId="{11DE109F-389F-4F29-A6CD-AC758B58D509}" type="sibTrans" cxnId="{4DE11253-B13C-4B2D-9B89-8C2896936822}">
      <dgm:prSet/>
      <dgm:spPr/>
      <dgm:t>
        <a:bodyPr/>
        <a:lstStyle/>
        <a:p>
          <a:endParaRPr lang="en-IE"/>
        </a:p>
      </dgm:t>
    </dgm:pt>
    <dgm:pt modelId="{C4C65024-80AD-4AEC-B6EC-7A8E9DCB8A49}">
      <dgm:prSet custT="1"/>
      <dgm:spPr/>
      <dgm:t>
        <a:bodyPr/>
        <a:lstStyle/>
        <a:p>
          <a:pPr algn="ctr"/>
          <a:r>
            <a:rPr lang="en-IE" sz="1600" b="1" dirty="0"/>
            <a:t>Supporting learning outcomes – a partnership approach </a:t>
          </a:r>
        </a:p>
        <a:p>
          <a:pPr algn="ctr"/>
          <a:r>
            <a:rPr lang="en-IE" sz="1400" b="1" dirty="0"/>
            <a:t>-</a:t>
          </a:r>
          <a:r>
            <a:rPr lang="en-IE" sz="1200" dirty="0"/>
            <a:t>Information Gathering Exercise on </a:t>
          </a:r>
          <a:r>
            <a:rPr lang="en-IE" sz="1200" i="1" dirty="0"/>
            <a:t>QA procedures in the processes of certification, curricula setting, accreditation and training of trainers</a:t>
          </a:r>
        </a:p>
        <a:p>
          <a:pPr algn="ctr"/>
          <a:r>
            <a:rPr lang="en-IE" sz="1200" i="1" dirty="0"/>
            <a:t>-</a:t>
          </a:r>
          <a:r>
            <a:rPr lang="en-IE" sz="1200" dirty="0"/>
            <a:t>Using ECVET and EQAVET principles: some early experiences at national level</a:t>
          </a:r>
        </a:p>
        <a:p>
          <a:pPr algn="ctr"/>
          <a:r>
            <a:rPr lang="en-IE" sz="1200" i="1" dirty="0"/>
            <a:t>- Joint activities </a:t>
          </a:r>
          <a:r>
            <a:rPr lang="en-IE" sz="1200" dirty="0"/>
            <a:t>EQAVET, ECVET, EQF; and with HE</a:t>
          </a:r>
          <a:endParaRPr lang="en-IE" sz="1400" dirty="0"/>
        </a:p>
      </dgm:t>
    </dgm:pt>
    <dgm:pt modelId="{825FD0AB-4019-438F-AD51-B394A7D86C15}" type="parTrans" cxnId="{921A3EAD-1665-4205-B022-024570C4852E}">
      <dgm:prSet/>
      <dgm:spPr/>
      <dgm:t>
        <a:bodyPr/>
        <a:lstStyle/>
        <a:p>
          <a:endParaRPr lang="en-IE"/>
        </a:p>
      </dgm:t>
    </dgm:pt>
    <dgm:pt modelId="{C6AB50DA-4BA7-4770-8C0D-E41F412A0ACB}" type="sibTrans" cxnId="{921A3EAD-1665-4205-B022-024570C4852E}">
      <dgm:prSet/>
      <dgm:spPr/>
      <dgm:t>
        <a:bodyPr/>
        <a:lstStyle/>
        <a:p>
          <a:endParaRPr lang="en-IE"/>
        </a:p>
      </dgm:t>
    </dgm:pt>
    <dgm:pt modelId="{280FFFA1-6DDB-42CA-93CB-656A513AD840}" type="pres">
      <dgm:prSet presAssocID="{2AB3A63F-AF58-427E-AD2F-305BDF5DAB9B}" presName="diagram" presStyleCnt="0">
        <dgm:presLayoutVars>
          <dgm:dir/>
          <dgm:resizeHandles val="exact"/>
        </dgm:presLayoutVars>
      </dgm:prSet>
      <dgm:spPr/>
    </dgm:pt>
    <dgm:pt modelId="{02112A84-F951-4102-9646-D4B585EE85A2}" type="pres">
      <dgm:prSet presAssocID="{BE21FD8B-973F-4CE8-8905-839DC84F7981}" presName="node" presStyleLbl="node1" presStyleIdx="0" presStyleCnt="5" custScaleY="134206">
        <dgm:presLayoutVars>
          <dgm:bulletEnabled val="1"/>
        </dgm:presLayoutVars>
      </dgm:prSet>
      <dgm:spPr/>
    </dgm:pt>
    <dgm:pt modelId="{13B91DDE-E9D6-46DB-AB9B-A0A7AA2DC47E}" type="pres">
      <dgm:prSet presAssocID="{31021F9E-CF40-4E05-BEE0-9195A9A007E1}" presName="sibTrans" presStyleCnt="0"/>
      <dgm:spPr/>
    </dgm:pt>
    <dgm:pt modelId="{9653F111-D725-444E-AC85-06B081DA941B}" type="pres">
      <dgm:prSet presAssocID="{56D7742C-A286-4404-8EC2-D8DF69FD8F3A}" presName="node" presStyleLbl="node1" presStyleIdx="1" presStyleCnt="5" custScaleY="134206">
        <dgm:presLayoutVars>
          <dgm:bulletEnabled val="1"/>
        </dgm:presLayoutVars>
      </dgm:prSet>
      <dgm:spPr/>
    </dgm:pt>
    <dgm:pt modelId="{ABFB7BD0-9814-436F-B25E-3C5A4A9D2AEE}" type="pres">
      <dgm:prSet presAssocID="{2BCB2106-2241-45B6-BDBA-B313AD63E05A}" presName="sibTrans" presStyleCnt="0"/>
      <dgm:spPr/>
    </dgm:pt>
    <dgm:pt modelId="{C6A4516A-3DC2-4145-878E-5C8600D8A202}" type="pres">
      <dgm:prSet presAssocID="{5608B35B-80FB-4854-A607-B170F0B9DC01}" presName="node" presStyleLbl="node1" presStyleIdx="2" presStyleCnt="5" custScaleY="134206">
        <dgm:presLayoutVars>
          <dgm:bulletEnabled val="1"/>
        </dgm:presLayoutVars>
      </dgm:prSet>
      <dgm:spPr/>
    </dgm:pt>
    <dgm:pt modelId="{52BE1E09-44D0-4F83-BCB7-058072AC4EFC}" type="pres">
      <dgm:prSet presAssocID="{8E4F78AD-8AC4-4393-B0FB-1BD333FBC503}" presName="sibTrans" presStyleCnt="0"/>
      <dgm:spPr/>
    </dgm:pt>
    <dgm:pt modelId="{2F6F3A1F-014E-42E8-935D-DC22358BCDBD}" type="pres">
      <dgm:prSet presAssocID="{C4C65024-80AD-4AEC-B6EC-7A8E9DCB8A49}" presName="node" presStyleLbl="node1" presStyleIdx="3" presStyleCnt="5" custScaleY="157566">
        <dgm:presLayoutVars>
          <dgm:bulletEnabled val="1"/>
        </dgm:presLayoutVars>
      </dgm:prSet>
      <dgm:spPr/>
    </dgm:pt>
    <dgm:pt modelId="{35B35C40-5A4A-4964-8BD4-B6E08A786B37}" type="pres">
      <dgm:prSet presAssocID="{C6AB50DA-4BA7-4770-8C0D-E41F412A0ACB}" presName="sibTrans" presStyleCnt="0"/>
      <dgm:spPr/>
    </dgm:pt>
    <dgm:pt modelId="{F26BF42D-ACDF-4F83-8D85-0933DF07E91C}" type="pres">
      <dgm:prSet presAssocID="{518C3EA5-5D24-4C40-B174-B0288A9ADC4F}" presName="node" presStyleLbl="node1" presStyleIdx="4" presStyleCnt="5" custScaleY="157566">
        <dgm:presLayoutVars>
          <dgm:bulletEnabled val="1"/>
        </dgm:presLayoutVars>
      </dgm:prSet>
      <dgm:spPr/>
    </dgm:pt>
  </dgm:ptLst>
  <dgm:cxnLst>
    <dgm:cxn modelId="{C4DA2AB7-2EAC-45CA-A792-3F6D259D771A}" type="presOf" srcId="{BE21FD8B-973F-4CE8-8905-839DC84F7981}" destId="{02112A84-F951-4102-9646-D4B585EE85A2}" srcOrd="0" destOrd="0" presId="urn:microsoft.com/office/officeart/2005/8/layout/default"/>
    <dgm:cxn modelId="{8E7B784E-F1D0-45D6-B6AE-490009A7118E}" type="presOf" srcId="{2AB3A63F-AF58-427E-AD2F-305BDF5DAB9B}" destId="{280FFFA1-6DDB-42CA-93CB-656A513AD840}" srcOrd="0" destOrd="0" presId="urn:microsoft.com/office/officeart/2005/8/layout/default"/>
    <dgm:cxn modelId="{9E44AA8E-AE7E-4609-BD8E-876F69942566}" type="presOf" srcId="{518C3EA5-5D24-4C40-B174-B0288A9ADC4F}" destId="{F26BF42D-ACDF-4F83-8D85-0933DF07E91C}" srcOrd="0" destOrd="0" presId="urn:microsoft.com/office/officeart/2005/8/layout/default"/>
    <dgm:cxn modelId="{921A3EAD-1665-4205-B022-024570C4852E}" srcId="{2AB3A63F-AF58-427E-AD2F-305BDF5DAB9B}" destId="{C4C65024-80AD-4AEC-B6EC-7A8E9DCB8A49}" srcOrd="3" destOrd="0" parTransId="{825FD0AB-4019-438F-AD51-B394A7D86C15}" sibTransId="{C6AB50DA-4BA7-4770-8C0D-E41F412A0ACB}"/>
    <dgm:cxn modelId="{467F877D-F5A9-4427-80B4-5DB5511C737C}" type="presOf" srcId="{5608B35B-80FB-4854-A607-B170F0B9DC01}" destId="{C6A4516A-3DC2-4145-878E-5C8600D8A202}" srcOrd="0" destOrd="0" presId="urn:microsoft.com/office/officeart/2005/8/layout/default"/>
    <dgm:cxn modelId="{4980B4C1-D9A0-4028-AA6D-F90BF32AA252}" type="presOf" srcId="{C4C65024-80AD-4AEC-B6EC-7A8E9DCB8A49}" destId="{2F6F3A1F-014E-42E8-935D-DC22358BCDBD}" srcOrd="0" destOrd="0" presId="urn:microsoft.com/office/officeart/2005/8/layout/default"/>
    <dgm:cxn modelId="{610DE930-29B7-44C0-B0EF-8B65CB22C3B4}" srcId="{2AB3A63F-AF58-427E-AD2F-305BDF5DAB9B}" destId="{5608B35B-80FB-4854-A607-B170F0B9DC01}" srcOrd="2" destOrd="0" parTransId="{48CF92C1-F05E-4A5B-9618-752AC0D9A9FF}" sibTransId="{8E4F78AD-8AC4-4393-B0FB-1BD333FBC503}"/>
    <dgm:cxn modelId="{E2528D19-9E94-440F-8EB5-D092D0151676}" type="presOf" srcId="{56D7742C-A286-4404-8EC2-D8DF69FD8F3A}" destId="{9653F111-D725-444E-AC85-06B081DA941B}" srcOrd="0" destOrd="0" presId="urn:microsoft.com/office/officeart/2005/8/layout/default"/>
    <dgm:cxn modelId="{26F3292B-FE61-4167-88C1-3BEA21D9F2CD}" srcId="{2AB3A63F-AF58-427E-AD2F-305BDF5DAB9B}" destId="{BE21FD8B-973F-4CE8-8905-839DC84F7981}" srcOrd="0" destOrd="0" parTransId="{216BC369-8036-49AA-9F07-3E3B6F3748D9}" sibTransId="{31021F9E-CF40-4E05-BEE0-9195A9A007E1}"/>
    <dgm:cxn modelId="{4DE11253-B13C-4B2D-9B89-8C2896936822}" srcId="{2AB3A63F-AF58-427E-AD2F-305BDF5DAB9B}" destId="{518C3EA5-5D24-4C40-B174-B0288A9ADC4F}" srcOrd="4" destOrd="0" parTransId="{B6F7D9F8-65E4-4492-AA25-687418594E05}" sibTransId="{11DE109F-389F-4F29-A6CD-AC758B58D509}"/>
    <dgm:cxn modelId="{749EF37E-B6E3-4ABF-BA1A-AF99B39A0180}" srcId="{2AB3A63F-AF58-427E-AD2F-305BDF5DAB9B}" destId="{56D7742C-A286-4404-8EC2-D8DF69FD8F3A}" srcOrd="1" destOrd="0" parTransId="{634CE709-7D08-4BA6-A86D-2A7DAE066576}" sibTransId="{2BCB2106-2241-45B6-BDBA-B313AD63E05A}"/>
    <dgm:cxn modelId="{3142D83E-077D-48C5-BF36-54D04CDD63A4}" type="presParOf" srcId="{280FFFA1-6DDB-42CA-93CB-656A513AD840}" destId="{02112A84-F951-4102-9646-D4B585EE85A2}" srcOrd="0" destOrd="0" presId="urn:microsoft.com/office/officeart/2005/8/layout/default"/>
    <dgm:cxn modelId="{23CDDDB4-CC6A-4A99-9860-764845D97184}" type="presParOf" srcId="{280FFFA1-6DDB-42CA-93CB-656A513AD840}" destId="{13B91DDE-E9D6-46DB-AB9B-A0A7AA2DC47E}" srcOrd="1" destOrd="0" presId="urn:microsoft.com/office/officeart/2005/8/layout/default"/>
    <dgm:cxn modelId="{1D5209B9-2F4C-4AB8-9B20-FD130512FECB}" type="presParOf" srcId="{280FFFA1-6DDB-42CA-93CB-656A513AD840}" destId="{9653F111-D725-444E-AC85-06B081DA941B}" srcOrd="2" destOrd="0" presId="urn:microsoft.com/office/officeart/2005/8/layout/default"/>
    <dgm:cxn modelId="{A8DC4998-24BF-454C-AEDA-B267C1AACFCF}" type="presParOf" srcId="{280FFFA1-6DDB-42CA-93CB-656A513AD840}" destId="{ABFB7BD0-9814-436F-B25E-3C5A4A9D2AEE}" srcOrd="3" destOrd="0" presId="urn:microsoft.com/office/officeart/2005/8/layout/default"/>
    <dgm:cxn modelId="{8C94C992-9A0C-4900-AFFA-976D0E043680}" type="presParOf" srcId="{280FFFA1-6DDB-42CA-93CB-656A513AD840}" destId="{C6A4516A-3DC2-4145-878E-5C8600D8A202}" srcOrd="4" destOrd="0" presId="urn:microsoft.com/office/officeart/2005/8/layout/default"/>
    <dgm:cxn modelId="{CF03A75A-B833-45EB-9024-1D3A292F0CA3}" type="presParOf" srcId="{280FFFA1-6DDB-42CA-93CB-656A513AD840}" destId="{52BE1E09-44D0-4F83-BCB7-058072AC4EFC}" srcOrd="5" destOrd="0" presId="urn:microsoft.com/office/officeart/2005/8/layout/default"/>
    <dgm:cxn modelId="{2FCB105F-2F33-4767-A0A2-C70A22B1FC45}" type="presParOf" srcId="{280FFFA1-6DDB-42CA-93CB-656A513AD840}" destId="{2F6F3A1F-014E-42E8-935D-DC22358BCDBD}" srcOrd="6" destOrd="0" presId="urn:microsoft.com/office/officeart/2005/8/layout/default"/>
    <dgm:cxn modelId="{B241CB1E-4044-421D-A52F-CDE6F6D174B8}" type="presParOf" srcId="{280FFFA1-6DDB-42CA-93CB-656A513AD840}" destId="{35B35C40-5A4A-4964-8BD4-B6E08A786B37}" srcOrd="7" destOrd="0" presId="urn:microsoft.com/office/officeart/2005/8/layout/default"/>
    <dgm:cxn modelId="{7FB171EF-BDB4-433E-A7B5-3C222A069A88}" type="presParOf" srcId="{280FFFA1-6DDB-42CA-93CB-656A513AD840}" destId="{F26BF42D-ACDF-4F83-8D85-0933DF07E91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2DA6F-697D-46DD-8811-B08CFD31AE9C}">
      <dsp:nvSpPr>
        <dsp:cNvPr id="0" name=""/>
        <dsp:cNvSpPr/>
      </dsp:nvSpPr>
      <dsp:spPr>
        <a:xfrm>
          <a:off x="3292643" y="2123"/>
          <a:ext cx="4932937" cy="13739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3600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400" b="1" kern="1200" dirty="0"/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b="1" kern="1200" dirty="0"/>
            <a:t>More efficient VET, adapted to the labour market</a:t>
          </a:r>
          <a:endParaRPr lang="en-IE" sz="1400" b="1" kern="1200" dirty="0"/>
        </a:p>
        <a:p>
          <a:pPr marL="3600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b="1" kern="1200" dirty="0"/>
            <a:t>More attractive VET in the continuum of LLL and progression pathways </a:t>
          </a:r>
        </a:p>
        <a:p>
          <a:pPr marL="3600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500" b="1" kern="1200" dirty="0">
            <a:solidFill>
              <a:srgbClr val="006699"/>
            </a:solidFill>
          </a:endParaRPr>
        </a:p>
      </dsp:txBody>
      <dsp:txXfrm>
        <a:off x="3292643" y="173872"/>
        <a:ext cx="4417689" cy="1030497"/>
      </dsp:txXfrm>
    </dsp:sp>
    <dsp:sp modelId="{35B81CAE-B2AB-4775-BC09-49459A69E4A0}">
      <dsp:nvSpPr>
        <dsp:cNvPr id="0" name=""/>
        <dsp:cNvSpPr/>
      </dsp:nvSpPr>
      <dsp:spPr>
        <a:xfrm>
          <a:off x="4018" y="133998"/>
          <a:ext cx="3288625" cy="11102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kern="1200" dirty="0"/>
            <a:t>Increase transparency &amp; mobility</a:t>
          </a:r>
        </a:p>
      </dsp:txBody>
      <dsp:txXfrm>
        <a:off x="58216" y="188196"/>
        <a:ext cx="3180229" cy="1001849"/>
      </dsp:txXfrm>
    </dsp:sp>
    <dsp:sp modelId="{E74B4C6F-6635-4221-A7FD-C6DC208CA9FC}">
      <dsp:nvSpPr>
        <dsp:cNvPr id="0" name=""/>
        <dsp:cNvSpPr/>
      </dsp:nvSpPr>
      <dsp:spPr>
        <a:xfrm>
          <a:off x="3291839" y="1487143"/>
          <a:ext cx="4937760" cy="11102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361950" lvl="1" indent="-188913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b="1" kern="1200" dirty="0"/>
        </a:p>
        <a:p>
          <a:pPr marL="361950" lvl="1" indent="-188913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Responsiveness to societal needs and social inclusion</a:t>
          </a:r>
          <a:endParaRPr lang="en-IE" sz="1600" b="1" kern="1200" dirty="0"/>
        </a:p>
      </dsp:txBody>
      <dsp:txXfrm>
        <a:off x="3291839" y="1625924"/>
        <a:ext cx="4521418" cy="832683"/>
      </dsp:txXfrm>
    </dsp:sp>
    <dsp:sp modelId="{CF68FE57-64DD-4D19-B3D1-8DC57A98A18A}">
      <dsp:nvSpPr>
        <dsp:cNvPr id="0" name=""/>
        <dsp:cNvSpPr/>
      </dsp:nvSpPr>
      <dsp:spPr>
        <a:xfrm>
          <a:off x="0" y="1487143"/>
          <a:ext cx="3291840" cy="11102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kern="1200" dirty="0"/>
            <a:t>More effective  and better VET</a:t>
          </a:r>
        </a:p>
      </dsp:txBody>
      <dsp:txXfrm>
        <a:off x="54198" y="1541341"/>
        <a:ext cx="3183444" cy="1001849"/>
      </dsp:txXfrm>
    </dsp:sp>
    <dsp:sp modelId="{3E13DF73-26CE-4BC5-BBCD-C579959E2809}">
      <dsp:nvSpPr>
        <dsp:cNvPr id="0" name=""/>
        <dsp:cNvSpPr/>
      </dsp:nvSpPr>
      <dsp:spPr>
        <a:xfrm>
          <a:off x="3296662" y="2710537"/>
          <a:ext cx="4932937" cy="20314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b="1" kern="1200" dirty="0">
            <a:solidFill>
              <a:srgbClr val="006699"/>
            </a:solidFill>
          </a:endParaRPr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b="1" kern="1200" dirty="0"/>
            <a:t>Education and Training policy context	</a:t>
          </a:r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b="1" kern="1200" dirty="0"/>
            <a:t>Mutual learning and consensus building</a:t>
          </a:r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b="1" kern="1200" dirty="0"/>
            <a:t>Tools to support QA at national/regional levels</a:t>
          </a:r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600" b="1" kern="1200" dirty="0"/>
            <a:t>Common principles, reference criteria and instruments</a:t>
          </a:r>
        </a:p>
        <a:p>
          <a:pPr marL="36000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1600" b="1" kern="1200" dirty="0">
            <a:solidFill>
              <a:srgbClr val="006699"/>
            </a:solidFill>
          </a:endParaRPr>
        </a:p>
      </dsp:txBody>
      <dsp:txXfrm>
        <a:off x="3296662" y="2964468"/>
        <a:ext cx="4171144" cy="1523587"/>
      </dsp:txXfrm>
    </dsp:sp>
    <dsp:sp modelId="{FA457D5C-48F1-40BA-9795-7C6930E7980D}">
      <dsp:nvSpPr>
        <dsp:cNvPr id="0" name=""/>
        <dsp:cNvSpPr/>
      </dsp:nvSpPr>
      <dsp:spPr>
        <a:xfrm>
          <a:off x="4018" y="3080695"/>
          <a:ext cx="3288625" cy="128688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kern="1200" dirty="0"/>
            <a:t>European cooperation in VET</a:t>
          </a:r>
        </a:p>
      </dsp:txBody>
      <dsp:txXfrm>
        <a:off x="66839" y="3143516"/>
        <a:ext cx="3162983" cy="1161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12A84-F951-4102-9646-D4B585EE85A2}">
      <dsp:nvSpPr>
        <dsp:cNvPr id="0" name=""/>
        <dsp:cNvSpPr/>
      </dsp:nvSpPr>
      <dsp:spPr>
        <a:xfrm>
          <a:off x="0" y="128006"/>
          <a:ext cx="2632792" cy="21200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EQAVET Indicators – improving the labour market relevance of VET systems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PLAs and Policy briefs on EQAVET indicator 5, 6, 9 and 2 </a:t>
          </a:r>
        </a:p>
      </dsp:txBody>
      <dsp:txXfrm>
        <a:off x="0" y="128006"/>
        <a:ext cx="2632792" cy="2120019"/>
      </dsp:txXfrm>
    </dsp:sp>
    <dsp:sp modelId="{9653F111-D725-444E-AC85-06B081DA941B}">
      <dsp:nvSpPr>
        <dsp:cNvPr id="0" name=""/>
        <dsp:cNvSpPr/>
      </dsp:nvSpPr>
      <dsp:spPr>
        <a:xfrm>
          <a:off x="2896071" y="128006"/>
          <a:ext cx="2632792" cy="21200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Supporting an evaluation and quality improvement culture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1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PLAs and Policy brief on Self-evaluation for VET providers; the impact of QA systems in IVET systems; and on Early warning system, averting drop-outs, supporting providers to implement improvement  </a:t>
          </a:r>
        </a:p>
      </dsp:txBody>
      <dsp:txXfrm>
        <a:off x="2896071" y="128006"/>
        <a:ext cx="2632792" cy="2120019"/>
      </dsp:txXfrm>
    </dsp:sp>
    <dsp:sp modelId="{C6A4516A-3DC2-4145-878E-5C8600D8A202}">
      <dsp:nvSpPr>
        <dsp:cNvPr id="0" name=""/>
        <dsp:cNvSpPr/>
      </dsp:nvSpPr>
      <dsp:spPr>
        <a:xfrm>
          <a:off x="5792143" y="128006"/>
          <a:ext cx="2632792" cy="21200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VET in employment –supporting QA in WBL and CVET</a:t>
          </a:r>
          <a:endParaRPr lang="en-IE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100" kern="1200" dirty="0"/>
            <a:t>- </a:t>
          </a:r>
          <a:r>
            <a:rPr lang="en-IE" sz="1200" kern="1200" dirty="0"/>
            <a:t>Symposium on learning from sectoral approach to QA of VET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- Building blocks on quality assuring WBL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- Supporting AL, CVET and soft skills development  by using quality assurance descriptors and indicators </a:t>
          </a:r>
        </a:p>
      </dsp:txBody>
      <dsp:txXfrm>
        <a:off x="5792143" y="128006"/>
        <a:ext cx="2632792" cy="2120019"/>
      </dsp:txXfrm>
    </dsp:sp>
    <dsp:sp modelId="{2F6F3A1F-014E-42E8-935D-DC22358BCDBD}">
      <dsp:nvSpPr>
        <dsp:cNvPr id="0" name=""/>
        <dsp:cNvSpPr/>
      </dsp:nvSpPr>
      <dsp:spPr>
        <a:xfrm>
          <a:off x="1448035" y="2511305"/>
          <a:ext cx="2632792" cy="24890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b="1" kern="1200" dirty="0"/>
            <a:t>Supporting learning outcomes – a partnership approach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1" kern="1200" dirty="0"/>
            <a:t>-</a:t>
          </a:r>
          <a:r>
            <a:rPr lang="en-IE" sz="1200" kern="1200" dirty="0"/>
            <a:t>Information Gathering Exercise on </a:t>
          </a:r>
          <a:r>
            <a:rPr lang="en-IE" sz="1200" i="1" kern="1200" dirty="0"/>
            <a:t>QA procedures in the processes of certification, curricula setting, accreditation and training of trainers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i="1" kern="1200" dirty="0"/>
            <a:t>-</a:t>
          </a:r>
          <a:r>
            <a:rPr lang="en-IE" sz="1200" kern="1200" dirty="0"/>
            <a:t>Using ECVET and EQAVET principles: some early experiences at national level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i="1" kern="1200" dirty="0"/>
            <a:t>- Joint activities </a:t>
          </a:r>
          <a:r>
            <a:rPr lang="en-IE" sz="1200" kern="1200" dirty="0"/>
            <a:t>EQAVET, ECVET, EQF; and with HE</a:t>
          </a:r>
          <a:endParaRPr lang="en-IE" sz="1400" kern="1200" dirty="0"/>
        </a:p>
      </dsp:txBody>
      <dsp:txXfrm>
        <a:off x="1448035" y="2511305"/>
        <a:ext cx="2632792" cy="2489031"/>
      </dsp:txXfrm>
    </dsp:sp>
    <dsp:sp modelId="{F26BF42D-ACDF-4F83-8D85-0933DF07E91C}">
      <dsp:nvSpPr>
        <dsp:cNvPr id="0" name=""/>
        <dsp:cNvSpPr/>
      </dsp:nvSpPr>
      <dsp:spPr>
        <a:xfrm>
          <a:off x="4344107" y="2511305"/>
          <a:ext cx="2632792" cy="24890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500" b="1" kern="1200" dirty="0"/>
            <a:t>Support to National Reference Points and EQAVET Forum as part of EU VET week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Activities to support VET providers identify key features of their own approach to QA through self-reflection; utilising the </a:t>
          </a:r>
          <a:r>
            <a:rPr lang="en-IE" sz="1200" u="sng" kern="1200" dirty="0"/>
            <a:t>EQAVET IT tool for systems and providers</a:t>
          </a:r>
          <a:r>
            <a:rPr lang="en-IE" sz="1200" kern="1200" dirty="0"/>
            <a:t> (case studies and a glossary of terms)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Increase visibility</a:t>
          </a:r>
        </a:p>
      </dsp:txBody>
      <dsp:txXfrm>
        <a:off x="4344107" y="2511305"/>
        <a:ext cx="2632792" cy="2489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8792"/>
          </a:xfrm>
          <a:prstGeom prst="rect">
            <a:avLst/>
          </a:prstGeom>
        </p:spPr>
        <p:txBody>
          <a:bodyPr vert="horz" lIns="90924" tIns="45462" rIns="90924" bIns="45462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92"/>
          </a:xfrm>
          <a:prstGeom prst="rect">
            <a:avLst/>
          </a:prstGeom>
        </p:spPr>
        <p:txBody>
          <a:bodyPr vert="horz" lIns="90924" tIns="45462" rIns="90924" bIns="45462" rtlCol="0"/>
          <a:lstStyle>
            <a:lvl1pPr algn="r">
              <a:defRPr sz="1200"/>
            </a:lvl1pPr>
          </a:lstStyle>
          <a:p>
            <a:fld id="{18F24E1F-2862-4A1E-8D2B-EDB25FF33962}" type="datetimeFigureOut">
              <a:rPr lang="en-IE" smtClean="0"/>
              <a:t>22/03/2017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5338"/>
            <a:ext cx="2889938" cy="488792"/>
          </a:xfrm>
          <a:prstGeom prst="rect">
            <a:avLst/>
          </a:prstGeom>
        </p:spPr>
        <p:txBody>
          <a:bodyPr vert="horz" lIns="90924" tIns="45462" rIns="90924" bIns="45462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88792"/>
          </a:xfrm>
          <a:prstGeom prst="rect">
            <a:avLst/>
          </a:prstGeom>
        </p:spPr>
        <p:txBody>
          <a:bodyPr vert="horz" lIns="90924" tIns="45462" rIns="90924" bIns="45462" rtlCol="0" anchor="b"/>
          <a:lstStyle>
            <a:lvl1pPr algn="r">
              <a:defRPr sz="1200"/>
            </a:lvl1pPr>
          </a:lstStyle>
          <a:p>
            <a:fld id="{6018E526-B7D5-46AC-ABD1-7C4E6FFD19D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80404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8792"/>
          </a:xfrm>
          <a:prstGeom prst="rect">
            <a:avLst/>
          </a:prstGeom>
        </p:spPr>
        <p:txBody>
          <a:bodyPr vert="horz" lIns="90924" tIns="45462" rIns="90924" bIns="45462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2"/>
          </a:xfrm>
          <a:prstGeom prst="rect">
            <a:avLst/>
          </a:prstGeom>
        </p:spPr>
        <p:txBody>
          <a:bodyPr vert="horz" lIns="90924" tIns="45462" rIns="90924" bIns="45462" rtlCol="0"/>
          <a:lstStyle>
            <a:lvl1pPr algn="r">
              <a:defRPr sz="1200"/>
            </a:lvl1pPr>
          </a:lstStyle>
          <a:p>
            <a:fld id="{6BCF9877-C6CD-49F4-A338-BE85BE4E38B6}" type="datetimeFigureOut">
              <a:rPr lang="en-IE" smtClean="0"/>
              <a:t>22/03/2017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1838"/>
            <a:ext cx="4891088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4" tIns="45462" rIns="90924" bIns="45462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8"/>
            <a:ext cx="5335270" cy="4399122"/>
          </a:xfrm>
          <a:prstGeom prst="rect">
            <a:avLst/>
          </a:prstGeom>
        </p:spPr>
        <p:txBody>
          <a:bodyPr vert="horz" lIns="90924" tIns="45462" rIns="90924" bIns="454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5338"/>
            <a:ext cx="2889938" cy="488792"/>
          </a:xfrm>
          <a:prstGeom prst="rect">
            <a:avLst/>
          </a:prstGeom>
        </p:spPr>
        <p:txBody>
          <a:bodyPr vert="horz" lIns="90924" tIns="45462" rIns="90924" bIns="45462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88792"/>
          </a:xfrm>
          <a:prstGeom prst="rect">
            <a:avLst/>
          </a:prstGeom>
        </p:spPr>
        <p:txBody>
          <a:bodyPr vert="horz" lIns="90924" tIns="45462" rIns="90924" bIns="45462" rtlCol="0" anchor="b"/>
          <a:lstStyle>
            <a:lvl1pPr algn="r">
              <a:defRPr sz="1200"/>
            </a:lvl1pPr>
          </a:lstStyle>
          <a:p>
            <a:fld id="{A952A250-FC32-4535-93B1-460EF7327F2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3448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IE" baseline="0" dirty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3426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87415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11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0228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12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54763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13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5016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14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82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03859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9578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79890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05896">
              <a:lnSpc>
                <a:spcPct val="80000"/>
              </a:lnSpc>
              <a:defRPr/>
            </a:pPr>
            <a:endParaRPr lang="en-IE" altLang="en-US" dirty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0416" indent="-28092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3716" indent="-2247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3204" indent="-2247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2689" indent="-2247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2177" indent="-224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1663" indent="-224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1150" indent="-224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0637" indent="-224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European Quality Assurance Reference Framework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0416" indent="-28092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3716" indent="-2247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3204" indent="-2247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2689" indent="-2247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72177" indent="-224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1663" indent="-224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1150" indent="-224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0637" indent="-224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4E24C1-08DD-4458-94DC-EBCCD3A30734}" type="slidenum">
              <a:rPr lang="en-US" altLang="en-US" smtClean="0"/>
              <a:pPr eaLnBrk="1" hangingPunct="1"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1218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9806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48328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13346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A250-FC32-4535-93B1-460EF7327F25}" type="slidenum">
              <a:rPr lang="en-IE" smtClean="0"/>
              <a:t>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6262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611560" y="1988840"/>
            <a:ext cx="7848872" cy="1656184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>
              <a:buNone/>
              <a:defRPr sz="4400" baseline="0">
                <a:solidFill>
                  <a:srgbClr val="0060A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Presentation title</a:t>
            </a:r>
            <a:endParaRPr lang="en-IE" dirty="0"/>
          </a:p>
        </p:txBody>
      </p:sp>
      <p:sp>
        <p:nvSpPr>
          <p:cNvPr id="8" name="Text Placeholder 2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611560" y="3789040"/>
            <a:ext cx="4824536" cy="1512168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Presenter’s name</a:t>
            </a:r>
          </a:p>
          <a:p>
            <a:r>
              <a:rPr lang="en-GB" dirty="0"/>
              <a:t>XX Month 2012</a:t>
            </a:r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 userDrawn="1">
            <p:ph type="body" sz="half" idx="1"/>
          </p:nvPr>
        </p:nvSpPr>
        <p:spPr>
          <a:xfrm>
            <a:off x="467544" y="2204864"/>
            <a:ext cx="8208912" cy="3960440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 userDrawn="1">
            <p:ph type="body" sz="half" idx="10" hasCustomPrompt="1"/>
          </p:nvPr>
        </p:nvSpPr>
        <p:spPr>
          <a:xfrm>
            <a:off x="3059832" y="404664"/>
            <a:ext cx="5688632" cy="1368152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>
              <a:buNone/>
              <a:defRPr>
                <a:solidFill>
                  <a:srgbClr val="0060A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Click to add title</a:t>
            </a:r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11560" y="2492896"/>
            <a:ext cx="7772400" cy="794519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60A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Thank you for attention!</a:t>
            </a:r>
            <a:endParaRPr lang="en-IE" dirty="0"/>
          </a:p>
        </p:txBody>
      </p:sp>
      <p:sp>
        <p:nvSpPr>
          <p:cNvPr id="8" name="Text Placeholder 2"/>
          <p:cNvSpPr>
            <a:spLocks noGrp="1"/>
          </p:cNvSpPr>
          <p:nvPr userDrawn="1">
            <p:ph type="body" sz="half" idx="11" hasCustomPrompt="1"/>
          </p:nvPr>
        </p:nvSpPr>
        <p:spPr>
          <a:xfrm>
            <a:off x="2267744" y="3573016"/>
            <a:ext cx="4824536" cy="1512168"/>
          </a:xfrm>
          <a:prstGeom prst="roundRect">
            <a:avLst>
              <a:gd name="adj" fmla="val 16667"/>
            </a:avLst>
          </a:prstGeom>
        </p:spPr>
        <p:txBody>
          <a:bodyPr/>
          <a:lstStyle>
            <a:lvl1pPr algn="ctr"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/>
              <a:t>Presenter’s name</a:t>
            </a:r>
          </a:p>
          <a:p>
            <a:r>
              <a:rPr lang="en-GB" dirty="0"/>
              <a:t>Contact details</a:t>
            </a:r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1DB8D-BB11-45BD-B3B0-7F103EC69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3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8" name="Picture 7" descr="EQAVET MasterlogoshiR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32656"/>
            <a:ext cx="2051720" cy="130469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qavet.e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qavet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27584" y="2780928"/>
            <a:ext cx="7772400" cy="147002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br>
              <a:rPr lang="en-IE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IE" sz="49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EQAVET Framework </a:t>
            </a:r>
            <a:r>
              <a:rPr lang="en-IE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IE" sz="49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quality and relevance of VET</a:t>
            </a:r>
            <a:br>
              <a:rPr lang="en-IE" sz="4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E" sz="53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en-IE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3568" y="5085184"/>
            <a:ext cx="8208912" cy="1296144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IE" sz="1600" dirty="0">
                <a:latin typeface="Arial" pitchFamily="34" charset="0"/>
                <a:cs typeface="Arial" pitchFamily="34" charset="0"/>
              </a:rPr>
              <a:t>Arancha Oviedo, EQAVET Secretariat </a:t>
            </a:r>
          </a:p>
          <a:p>
            <a:pPr>
              <a:buNone/>
            </a:pPr>
            <a:r>
              <a:rPr lang="en-IE" sz="1600" dirty="0">
                <a:latin typeface="Arial" pitchFamily="34" charset="0"/>
                <a:cs typeface="Arial" pitchFamily="34" charset="0"/>
              </a:rPr>
              <a:t>Dublin, IQAVET Conference</a:t>
            </a:r>
          </a:p>
          <a:p>
            <a:pPr>
              <a:buNone/>
            </a:pPr>
            <a:r>
              <a:rPr lang="en-IE" sz="1600" dirty="0">
                <a:latin typeface="Arial" pitchFamily="34" charset="0"/>
                <a:cs typeface="Arial" pitchFamily="34" charset="0"/>
              </a:rPr>
              <a:t>8 March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3059832" y="332656"/>
            <a:ext cx="5688632" cy="1368152"/>
          </a:xfrm>
        </p:spPr>
        <p:txBody>
          <a:bodyPr/>
          <a:lstStyle/>
          <a:p>
            <a:pPr algn="r"/>
            <a:r>
              <a:rPr lang="en-IE" b="1" dirty="0"/>
              <a:t>EQAVET work in key areas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068615686"/>
              </p:ext>
            </p:extLst>
          </p:nvPr>
        </p:nvGraphicFramePr>
        <p:xfrm>
          <a:off x="539552" y="1397000"/>
          <a:ext cx="842493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3433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1547664" y="404664"/>
            <a:ext cx="7200800" cy="1368152"/>
          </a:xfrm>
        </p:spPr>
        <p:txBody>
          <a:bodyPr/>
          <a:lstStyle/>
          <a:p>
            <a:pPr algn="r"/>
            <a:r>
              <a:rPr lang="en-IE" altLang="en-US" b="1" dirty="0">
                <a:solidFill>
                  <a:srgbClr val="0070C0"/>
                </a:solidFill>
              </a:rPr>
              <a:t>Work on Complementing EQAVET, work in 2017 and beyond </a:t>
            </a:r>
            <a:endParaRPr lang="en-IE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539552" y="1772816"/>
            <a:ext cx="8208912" cy="439248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IE" altLang="en-US" sz="1800" b="1" dirty="0"/>
              <a:t>A</a:t>
            </a:r>
            <a:r>
              <a:rPr lang="en-IE" altLang="en-US" sz="2000" b="1" dirty="0"/>
              <a:t>pprenticeship/work-based learning provision and in-company training; </a:t>
            </a:r>
          </a:p>
          <a:p>
            <a:pPr>
              <a:buFont typeface="+mj-lt"/>
              <a:buAutoNum type="arabicPeriod"/>
            </a:pPr>
            <a:r>
              <a:rPr lang="en-IE" altLang="en-US" sz="2000" b="1" dirty="0"/>
              <a:t>the processes of defining, describing and assessing learning outcomes; </a:t>
            </a:r>
          </a:p>
          <a:p>
            <a:pPr>
              <a:buFont typeface="+mj-lt"/>
              <a:buAutoNum type="arabicPeriod"/>
            </a:pPr>
            <a:r>
              <a:rPr lang="en-IE" altLang="en-US" sz="2000" b="1" dirty="0"/>
              <a:t>qualification design, assessment and certification; </a:t>
            </a:r>
          </a:p>
          <a:p>
            <a:pPr>
              <a:buFont typeface="+mj-lt"/>
              <a:buAutoNum type="arabicPeriod"/>
            </a:pPr>
            <a:r>
              <a:rPr lang="en-IE" altLang="en-US" sz="2000" b="1" dirty="0"/>
              <a:t>the pedagogical processes associated with learning outcomes; </a:t>
            </a:r>
          </a:p>
          <a:p>
            <a:pPr>
              <a:buFont typeface="+mj-lt"/>
              <a:buAutoNum type="arabicPeriod"/>
            </a:pPr>
            <a:r>
              <a:rPr lang="en-IE" altLang="en-US" sz="2000" b="1" dirty="0"/>
              <a:t>the teachers’ and trainers’ role in the quality assurance process;  </a:t>
            </a:r>
          </a:p>
          <a:p>
            <a:pPr>
              <a:buFont typeface="+mj-lt"/>
              <a:buAutoNum type="arabicPeriod"/>
            </a:pPr>
            <a:r>
              <a:rPr lang="en-IE" altLang="en-US" sz="2000" b="1" dirty="0"/>
              <a:t>procedures which are used in the validation of non-formal and informal learning in line with EQF/NQFs; </a:t>
            </a:r>
          </a:p>
          <a:p>
            <a:pPr>
              <a:buFont typeface="+mj-lt"/>
              <a:buAutoNum type="arabicPeriod"/>
            </a:pPr>
            <a:r>
              <a:rPr lang="en-IE" altLang="en-US" sz="2000" b="1" dirty="0"/>
              <a:t>planning and improving the review phase of the quality assurance cycle. </a:t>
            </a:r>
            <a:endParaRPr lang="hu-HU" altLang="en-US" sz="2000" b="1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6998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2339752" y="404664"/>
            <a:ext cx="6408712" cy="1368152"/>
          </a:xfrm>
        </p:spPr>
        <p:txBody>
          <a:bodyPr/>
          <a:lstStyle/>
          <a:p>
            <a:pPr lvl="0" algn="r"/>
            <a:r>
              <a:rPr lang="en-IE" b="1" dirty="0">
                <a:hlinkClick r:id="rId3"/>
              </a:rPr>
              <a:t>www.eqavet.eu</a:t>
            </a:r>
            <a:endParaRPr lang="en-IE" b="1" dirty="0"/>
          </a:p>
          <a:p>
            <a:pPr lvl="0" algn="r"/>
            <a:endParaRPr lang="en-IE" b="1" dirty="0"/>
          </a:p>
          <a:p>
            <a:pPr algn="r"/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1700808"/>
            <a:ext cx="5544616" cy="464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45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lvl="0" algn="r"/>
            <a:r>
              <a:rPr lang="en-IE" b="1" dirty="0"/>
              <a:t>Guidelines to support VET systems and providers </a:t>
            </a:r>
          </a:p>
          <a:p>
            <a:endParaRPr lang="en-I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687" y="2493912"/>
            <a:ext cx="6272681" cy="3095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948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lvl="0" algn="r"/>
            <a:r>
              <a:rPr lang="en-IE" b="1" dirty="0"/>
              <a:t>Guidelines to support VET systems and providers </a:t>
            </a:r>
          </a:p>
          <a:p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118" y="2500313"/>
            <a:ext cx="5917209" cy="31609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EQAVET Resources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134" y="1628801"/>
            <a:ext cx="813690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52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sz="5400" i="1" dirty="0">
                <a:solidFill>
                  <a:schemeClr val="accent1"/>
                </a:solidFill>
              </a:rPr>
              <a:t>Thank you!</a:t>
            </a:r>
          </a:p>
          <a:p>
            <a:pPr marL="0" indent="0" algn="ctr">
              <a:buNone/>
            </a:pPr>
            <a:endParaRPr lang="en-IE" sz="5400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IE" dirty="0">
                <a:solidFill>
                  <a:schemeClr val="accent1"/>
                </a:solidFill>
                <a:hlinkClick r:id="rId2"/>
              </a:rPr>
              <a:t>www.eqavet.eu</a:t>
            </a:r>
            <a:endParaRPr lang="en-IE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IE" dirty="0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815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467544" y="1628800"/>
            <a:ext cx="8208912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/>
              <a:t>EQAVET helped to improve the implementation of QA in EU countries; and served as a catalyst for reform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/>
              <a:t>The choice of the Recommendation as legal basis was a good one; the work at European level as well as in MS has speeded  up since the adoption of the Recommendation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/>
              <a:t>The material developed at European level is felt to be user friendly and useful but difficult to disseminate at national level because of need of adaptation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/>
              <a:t>NRPs, key role – need to be appropriately resourced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/>
              <a:t>EQAVET is consistent and complementary to the other tools (ECVET, EQF) but does not cover certain aspects dealt with by ECVET and EQF (e.g. qualification design, certification process)</a:t>
            </a:r>
          </a:p>
          <a:p>
            <a:pPr marL="0" indent="0">
              <a:buNone/>
            </a:pPr>
            <a:endParaRPr lang="en-GB" altLang="en-US" sz="2000" dirty="0"/>
          </a:p>
          <a:p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Added-value of EQAVET</a:t>
            </a:r>
          </a:p>
        </p:txBody>
      </p:sp>
    </p:spTree>
    <p:extLst>
      <p:ext uri="{BB962C8B-B14F-4D97-AF65-F5344CB8AC3E}">
        <p14:creationId xmlns:p14="http://schemas.microsoft.com/office/powerpoint/2010/main" val="261306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467544" y="1988840"/>
            <a:ext cx="8208912" cy="4176464"/>
          </a:xfrm>
        </p:spPr>
        <p:txBody>
          <a:bodyPr/>
          <a:lstStyle/>
          <a:p>
            <a:r>
              <a:rPr lang="en-IE" dirty="0"/>
              <a:t>Evolving labour market</a:t>
            </a:r>
          </a:p>
          <a:p>
            <a:r>
              <a:rPr lang="en-IE" dirty="0"/>
              <a:t>Social context for VET</a:t>
            </a:r>
          </a:p>
          <a:p>
            <a:r>
              <a:rPr lang="en-IE" dirty="0"/>
              <a:t>Migration</a:t>
            </a:r>
          </a:p>
          <a:p>
            <a:r>
              <a:rPr lang="en-IE" dirty="0"/>
              <a:t>Skills obsolescence and mismatch</a:t>
            </a:r>
          </a:p>
          <a:p>
            <a:r>
              <a:rPr lang="en-IE" dirty="0"/>
              <a:t>System-driven approaches</a:t>
            </a:r>
          </a:p>
          <a:p>
            <a:r>
              <a:rPr lang="en-IE" dirty="0"/>
              <a:t>New forms of learning and course delivery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Challenges faced by Member States</a:t>
            </a:r>
          </a:p>
        </p:txBody>
      </p:sp>
    </p:spTree>
    <p:extLst>
      <p:ext uri="{BB962C8B-B14F-4D97-AF65-F5344CB8AC3E}">
        <p14:creationId xmlns:p14="http://schemas.microsoft.com/office/powerpoint/2010/main" val="248760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 b="1" dirty="0"/>
              <a:t>Copenhagen Process</a:t>
            </a:r>
          </a:p>
          <a:p>
            <a:r>
              <a:rPr lang="en-IE" sz="2800" dirty="0"/>
              <a:t>Bruges Communiqué 2010 and its short term deliverables 2010-20</a:t>
            </a:r>
          </a:p>
          <a:p>
            <a:r>
              <a:rPr lang="en-IE" sz="2800" dirty="0"/>
              <a:t>Riga Conclusions 2015 reduced set of sort term deliverables for 2015-20</a:t>
            </a:r>
          </a:p>
          <a:p>
            <a:r>
              <a:rPr lang="en-IE" sz="2800" b="1" dirty="0"/>
              <a:t>New Skills Agenda June 2016 –</a:t>
            </a:r>
            <a:r>
              <a:rPr lang="en-IE" sz="2800" dirty="0"/>
              <a:t>focus </a:t>
            </a:r>
            <a:r>
              <a:rPr lang="en-IE" sz="2800"/>
              <a:t>on employability</a:t>
            </a:r>
            <a:endParaRPr lang="en-IE" sz="2800" dirty="0"/>
          </a:p>
          <a:p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2627784" y="404664"/>
            <a:ext cx="6120680" cy="1368152"/>
          </a:xfrm>
        </p:spPr>
        <p:txBody>
          <a:bodyPr/>
          <a:lstStyle/>
          <a:p>
            <a:pPr algn="r"/>
            <a:r>
              <a:rPr lang="en-IE" b="1" dirty="0"/>
              <a:t>EU cooperation in VET</a:t>
            </a:r>
          </a:p>
        </p:txBody>
      </p:sp>
    </p:spTree>
    <p:extLst>
      <p:ext uri="{BB962C8B-B14F-4D97-AF65-F5344CB8AC3E}">
        <p14:creationId xmlns:p14="http://schemas.microsoft.com/office/powerpoint/2010/main" val="165959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652911" y="260648"/>
            <a:ext cx="6491089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en-US" sz="3600" b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quality assurance of VET?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257783"/>
              </p:ext>
            </p:extLst>
          </p:nvPr>
        </p:nvGraphicFramePr>
        <p:xfrm>
          <a:off x="467544" y="1628800"/>
          <a:ext cx="8229600" cy="4741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508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467544" y="2060848"/>
            <a:ext cx="8496944" cy="4104456"/>
          </a:xfrm>
        </p:spPr>
        <p:txBody>
          <a:bodyPr/>
          <a:lstStyle/>
          <a:p>
            <a:pPr>
              <a:defRPr/>
            </a:pPr>
            <a:r>
              <a:rPr lang="en-IE" sz="2400" b="1" dirty="0">
                <a:solidFill>
                  <a:srgbClr val="006699"/>
                </a:solidFill>
              </a:rPr>
              <a:t>D</a:t>
            </a:r>
            <a:r>
              <a:rPr lang="en-IE" sz="2000" b="1" dirty="0">
                <a:solidFill>
                  <a:srgbClr val="006699"/>
                </a:solidFill>
              </a:rPr>
              <a:t>esigned to promote </a:t>
            </a:r>
            <a:r>
              <a:rPr lang="en-IE" sz="2000" b="1" u="sng" dirty="0">
                <a:solidFill>
                  <a:srgbClr val="006699"/>
                </a:solidFill>
              </a:rPr>
              <a:t>better VET</a:t>
            </a:r>
          </a:p>
          <a:p>
            <a:pPr>
              <a:defRPr/>
            </a:pPr>
            <a:r>
              <a:rPr lang="en-IE" sz="2000" b="1" dirty="0">
                <a:solidFill>
                  <a:srgbClr val="006699"/>
                </a:solidFill>
              </a:rPr>
              <a:t>A reference instrument to help authorities of MS and providers to evaluate and improve; and </a:t>
            </a:r>
            <a:r>
              <a:rPr lang="en-IE" sz="2000" b="1" u="sng" dirty="0">
                <a:solidFill>
                  <a:srgbClr val="006699"/>
                </a:solidFill>
              </a:rPr>
              <a:t>promote and monitor the improvement </a:t>
            </a:r>
            <a:r>
              <a:rPr lang="en-IE" sz="2000" b="1" dirty="0">
                <a:solidFill>
                  <a:srgbClr val="006699"/>
                </a:solidFill>
              </a:rPr>
              <a:t>of their VET systems</a:t>
            </a:r>
          </a:p>
          <a:p>
            <a:pPr>
              <a:defRPr/>
            </a:pPr>
            <a:r>
              <a:rPr lang="en-IE" sz="2000" b="1" dirty="0">
                <a:solidFill>
                  <a:srgbClr val="006699"/>
                </a:solidFill>
              </a:rPr>
              <a:t>Uses QA as a </a:t>
            </a:r>
            <a:r>
              <a:rPr lang="en-IE" sz="2000" b="1" u="sng" dirty="0">
                <a:solidFill>
                  <a:srgbClr val="006699"/>
                </a:solidFill>
              </a:rPr>
              <a:t>systematic approach </a:t>
            </a:r>
            <a:r>
              <a:rPr lang="en-IE" sz="2000" b="1" dirty="0">
                <a:solidFill>
                  <a:srgbClr val="006699"/>
                </a:solidFill>
              </a:rPr>
              <a:t>to modernising education systems, especially by improving the effectiveness of training</a:t>
            </a:r>
          </a:p>
          <a:p>
            <a:pPr>
              <a:defRPr/>
            </a:pPr>
            <a:r>
              <a:rPr lang="en-IE" sz="2000" b="1" dirty="0">
                <a:solidFill>
                  <a:srgbClr val="006699"/>
                </a:solidFill>
              </a:rPr>
              <a:t>MS and providers are invited to develop/use this instrument on a </a:t>
            </a:r>
            <a:r>
              <a:rPr lang="en-IE" sz="2000" b="1" u="sng" dirty="0">
                <a:solidFill>
                  <a:srgbClr val="006699"/>
                </a:solidFill>
              </a:rPr>
              <a:t>voluntary basis</a:t>
            </a:r>
            <a:r>
              <a:rPr lang="en-IE" sz="2000" b="1" dirty="0">
                <a:solidFill>
                  <a:srgbClr val="006699"/>
                </a:solidFill>
              </a:rPr>
              <a:t>. </a:t>
            </a:r>
          </a:p>
          <a:p>
            <a:pPr>
              <a:defRPr/>
            </a:pPr>
            <a:r>
              <a:rPr lang="en-IE" sz="2000" b="1" dirty="0">
                <a:solidFill>
                  <a:srgbClr val="006699"/>
                </a:solidFill>
              </a:rPr>
              <a:t>Main users are national/regional authorities, VET providers, public /private bodies responsible for ensuring and improving the quality of VET</a:t>
            </a:r>
          </a:p>
          <a:p>
            <a:pPr>
              <a:defRPr/>
            </a:pPr>
            <a:r>
              <a:rPr lang="en-IE" sz="2000" b="1" dirty="0">
                <a:solidFill>
                  <a:srgbClr val="006699"/>
                </a:solidFill>
              </a:rPr>
              <a:t>Complements the work of EQF and ECVET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The EQAVET Framework – QA management tool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0031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>
          <a:xfrm>
            <a:off x="1835696" y="404664"/>
            <a:ext cx="6912768" cy="1368152"/>
          </a:xfrm>
        </p:spPr>
        <p:txBody>
          <a:bodyPr/>
          <a:lstStyle/>
          <a:p>
            <a:pPr algn="r"/>
            <a:r>
              <a:rPr lang="en-GB" b="1" dirty="0"/>
              <a:t>Short term deliverables for VET</a:t>
            </a:r>
            <a:endParaRPr lang="en-IE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138109"/>
              </p:ext>
            </p:extLst>
          </p:nvPr>
        </p:nvGraphicFramePr>
        <p:xfrm>
          <a:off x="251520" y="1535008"/>
          <a:ext cx="8712968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Bruges Communiqué and short term deliverables  2010-2015 related to EQAVET</a:t>
                      </a:r>
                      <a:endParaRPr lang="en-I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E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Riga Conclusions and short term deliverables 2015-2020</a:t>
                      </a:r>
                      <a:endParaRPr lang="en-I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94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Participating countries were invited to establish at national level a:</a:t>
                      </a:r>
                    </a:p>
                    <a:p>
                      <a:pPr marL="0" indent="0">
                        <a:buNone/>
                      </a:pPr>
                      <a:endParaRPr lang="en-GB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 frameworks in accordance with the EQAVET Recommendation by 2013;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QA framework for VET providers compatible with the EQAVET framework which also applies to WBL by 2015</a:t>
                      </a:r>
                      <a:endParaRPr lang="en-I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I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 WBL in all its forms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I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develop QA</a:t>
                      </a:r>
                      <a:r>
                        <a:rPr lang="en-I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mechanisms in VET in line with the EQAVET, and</a:t>
                      </a:r>
                      <a:r>
                        <a:rPr lang="en-I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establish continuous information and feedback loops in IVET and CVET based on LO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I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 access to VET and qualifications for all through more flexible and permeable systems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I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strengthen key competences in VET curricula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I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systematic approaches and opportunities for initial and continuous professional development of VET teachers, trainers and mentors in both school and WBL</a:t>
                      </a:r>
                      <a:r>
                        <a:rPr lang="en-I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15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EQAVET indicators used at system level for the IVET and CVET sectors</a:t>
            </a:r>
            <a:endParaRPr lang="en-IE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23943609"/>
              </p:ext>
            </p:extLst>
          </p:nvPr>
        </p:nvGraphicFramePr>
        <p:xfrm>
          <a:off x="683568" y="2204864"/>
          <a:ext cx="7776864" cy="412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89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pPr algn="r"/>
            <a:r>
              <a:rPr lang="en-IE" b="1" dirty="0"/>
              <a:t>A culture of QA shared by all stakeholders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5904148" y="1988840"/>
            <a:ext cx="2952328" cy="3960440"/>
          </a:xfrm>
        </p:spPr>
        <p:txBody>
          <a:bodyPr/>
          <a:lstStyle/>
          <a:p>
            <a:r>
              <a:rPr lang="en-IE" sz="1800" dirty="0"/>
              <a:t>Underpinning an evidence-based and outcomes focused approach to QA in VET</a:t>
            </a:r>
          </a:p>
          <a:p>
            <a:r>
              <a:rPr lang="en-IE" sz="1800" dirty="0"/>
              <a:t>Support continued improvement</a:t>
            </a:r>
          </a:p>
          <a:p>
            <a:r>
              <a:rPr lang="en-IE" sz="1800" dirty="0"/>
              <a:t>VET adheres to principles of access and equity and maximizes outcomes</a:t>
            </a:r>
          </a:p>
          <a:p>
            <a:r>
              <a:rPr lang="en-IE" sz="1800" dirty="0"/>
              <a:t>Respond to the need of the labour market and society</a:t>
            </a:r>
          </a:p>
          <a:p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8840"/>
            <a:ext cx="5580620" cy="419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51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EQAVET Secretariat&amp;quot;&quot;/&gt;&lt;property id=&quot;20307&quot; value=&quot;256&quot;/&gt;&lt;/object&gt;&lt;object type=&quot;3&quot; unique_id=&quot;10011&quot;&gt;&lt;property id=&quot;20148&quot; value=&quot;5&quot;/&gt;&lt;property id=&quot;20300&quot; value=&quot;Slide 4&quot;/&gt;&lt;property id=&quot;20307&quot; value=&quot;257&quot;/&gt;&lt;/object&gt;&lt;object type=&quot;3&quot; unique_id=&quot;10012&quot;&gt;&lt;property id=&quot;20148&quot; value=&quot;5&quot;/&gt;&lt;property id=&quot;20300&quot; value=&quot;Slide 20 - &amp;quot;Thank you for your attention!&amp;quot;&quot;/&gt;&lt;property id=&quot;20307&quot; value=&quot;258&quot;/&gt;&lt;/object&gt;&lt;object type=&quot;3&quot; unique_id=&quot;10018&quot;&gt;&lt;property id=&quot;20148&quot; value=&quot;5&quot;/&gt;&lt;property id=&quot;20300&quot; value=&quot;Slide 2&quot;/&gt;&lt;property id=&quot;20307&quot; value=&quot;260&quot;/&gt;&lt;/object&gt;&lt;object type=&quot;3&quot; unique_id=&quot;10019&quot;&gt;&lt;property id=&quot;20148&quot; value=&quot;5&quot;/&gt;&lt;property id=&quot;20300&quot; value=&quot;Slide 3&quot;/&gt;&lt;property id=&quot;20307&quot; value=&quot;261&quot;/&gt;&lt;/object&gt;&lt;object type=&quot;3&quot; unique_id=&quot;10020&quot;&gt;&lt;property id=&quot;20148&quot; value=&quot;5&quot;/&gt;&lt;property id=&quot;20300&quot; value=&quot;Slide 5&quot;/&gt;&lt;property id=&quot;20307&quot; value=&quot;266&quot;/&gt;&lt;/object&gt;&lt;object type=&quot;3&quot; unique_id=&quot;10021&quot;&gt;&lt;property id=&quot;20148&quot; value=&quot;5&quot;/&gt;&lt;property id=&quot;20300&quot; value=&quot;Slide 6&quot;/&gt;&lt;property id=&quot;20307&quot; value=&quot;267&quot;/&gt;&lt;/object&gt;&lt;object type=&quot;3&quot; unique_id=&quot;10022&quot;&gt;&lt;property id=&quot;20148&quot; value=&quot;5&quot;/&gt;&lt;property id=&quot;20300&quot; value=&quot;Slide 7&quot;/&gt;&lt;property id=&quot;20307&quot; value=&quot;268&quot;/&gt;&lt;/object&gt;&lt;object type=&quot;3&quot; unique_id=&quot;10023&quot;&gt;&lt;property id=&quot;20148&quot; value=&quot;5&quot;/&gt;&lt;property id=&quot;20300&quot; value=&quot;Slide 8&quot;/&gt;&lt;property id=&quot;20307&quot; value=&quot;271&quot;/&gt;&lt;/object&gt;&lt;object type=&quot;3&quot; unique_id=&quot;10024&quot;&gt;&lt;property id=&quot;20148&quot; value=&quot;5&quot;/&gt;&lt;property id=&quot;20300&quot; value=&quot;Slide 9&quot;/&gt;&lt;property id=&quot;20307&quot; value=&quot;272&quot;/&gt;&lt;/object&gt;&lt;object type=&quot;3&quot; unique_id=&quot;10025&quot;&gt;&lt;property id=&quot;20148&quot; value=&quot;5&quot;/&gt;&lt;property id=&quot;20300&quot; value=&quot;Slide 10&quot;/&gt;&lt;property id=&quot;20307&quot; value=&quot;273&quot;/&gt;&lt;/object&gt;&lt;object type=&quot;3&quot; unique_id=&quot;10026&quot;&gt;&lt;property id=&quot;20148&quot; value=&quot;5&quot;/&gt;&lt;property id=&quot;20300&quot; value=&quot;Slide 11&quot;/&gt;&lt;property id=&quot;20307&quot; value=&quot;274&quot;/&gt;&lt;/object&gt;&lt;object type=&quot;3&quot; unique_id=&quot;10027&quot;&gt;&lt;property id=&quot;20148&quot; value=&quot;5&quot;/&gt;&lt;property id=&quot;20300&quot; value=&quot;Slide 12&quot;/&gt;&lt;property id=&quot;20307&quot; value=&quot;270&quot;/&gt;&lt;/object&gt;&lt;object type=&quot;3&quot; unique_id=&quot;10028&quot;&gt;&lt;property id=&quot;20148&quot; value=&quot;5&quot;/&gt;&lt;property id=&quot;20300&quot; value=&quot;Slide 13&quot;/&gt;&lt;property id=&quot;20307&quot; value=&quot;275&quot;/&gt;&lt;/object&gt;&lt;object type=&quot;3&quot; unique_id=&quot;10029&quot;&gt;&lt;property id=&quot;20148&quot; value=&quot;5&quot;/&gt;&lt;property id=&quot;20300&quot; value=&quot;Slide 14&quot;/&gt;&lt;property id=&quot;20307&quot; value=&quot;276&quot;/&gt;&lt;/object&gt;&lt;object type=&quot;3&quot; unique_id=&quot;10030&quot;&gt;&lt;property id=&quot;20148&quot; value=&quot;5&quot;/&gt;&lt;property id=&quot;20300&quot; value=&quot;Slide 15&quot;/&gt;&lt;property id=&quot;20307&quot; value=&quot;277&quot;/&gt;&lt;/object&gt;&lt;object type=&quot;3&quot; unique_id=&quot;10031&quot;&gt;&lt;property id=&quot;20148&quot; value=&quot;5&quot;/&gt;&lt;property id=&quot;20300&quot; value=&quot;Slide 16&quot;/&gt;&lt;property id=&quot;20307&quot; value=&quot;278&quot;/&gt;&lt;/object&gt;&lt;object type=&quot;3&quot; unique_id=&quot;10032&quot;&gt;&lt;property id=&quot;20148&quot; value=&quot;5&quot;/&gt;&lt;property id=&quot;20300&quot; value=&quot;Slide 17&quot;/&gt;&lt;property id=&quot;20307&quot; value=&quot;279&quot;/&gt;&lt;/object&gt;&lt;object type=&quot;3&quot; unique_id=&quot;10033&quot;&gt;&lt;property id=&quot;20148&quot; value=&quot;5&quot;/&gt;&lt;property id=&quot;20300&quot; value=&quot;Slide 18&quot;/&gt;&lt;property id=&quot;20307&quot; value=&quot;281&quot;/&gt;&lt;/object&gt;&lt;object type=&quot;3&quot; unique_id=&quot;10034&quot;&gt;&lt;property id=&quot;20148&quot; value=&quot;5&quot;/&gt;&lt;property id=&quot;20300&quot; value=&quot;Slide 19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EQAVET Annual Forum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 xmlns="0a132ad3-f23e-4743-997b-fa586ac25c08">
      <Url xsi:nil="true"/>
      <Description xsi:nil="true"/>
    </Link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175210F3DE054BB770F6C52280349D" ma:contentTypeVersion="5" ma:contentTypeDescription="Create a new document." ma:contentTypeScope="" ma:versionID="661b69dde1f718f971e8d78d58524755">
  <xsd:schema xmlns:xsd="http://www.w3.org/2001/XMLSchema" xmlns:xs="http://www.w3.org/2001/XMLSchema" xmlns:p="http://schemas.microsoft.com/office/2006/metadata/properties" xmlns:ns2="ca7e1d21-dbc5-4130-836e-f4f949659d4d" xmlns:ns3="0a132ad3-f23e-4743-997b-fa586ac25c08" targetNamespace="http://schemas.microsoft.com/office/2006/metadata/properties" ma:root="true" ma:fieldsID="2edf80f0a4e9057cb51ec7870d28d60c" ns2:_="" ns3:_="">
    <xsd:import namespace="ca7e1d21-dbc5-4130-836e-f4f949659d4d"/>
    <xsd:import namespace="0a132ad3-f23e-4743-997b-fa586ac25c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e1d21-dbc5-4130-836e-f4f949659d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32ad3-f23e-4743-997b-fa586ac25c08" elementFormDefault="qualified">
    <xsd:import namespace="http://schemas.microsoft.com/office/2006/documentManagement/types"/>
    <xsd:import namespace="http://schemas.microsoft.com/office/infopath/2007/PartnerControls"/>
    <xsd:element name="Link" ma:index="9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1560DA-1097-4B55-B61B-06E8943AEA4C}"/>
</file>

<file path=customXml/itemProps2.xml><?xml version="1.0" encoding="utf-8"?>
<ds:datastoreItem xmlns:ds="http://schemas.openxmlformats.org/officeDocument/2006/customXml" ds:itemID="{F85289BD-1FED-4495-9BC3-AAC99909BAA6}"/>
</file>

<file path=customXml/itemProps3.xml><?xml version="1.0" encoding="utf-8"?>
<ds:datastoreItem xmlns:ds="http://schemas.openxmlformats.org/officeDocument/2006/customXml" ds:itemID="{F73EA679-AEE5-4D42-A004-3D2EE0C6F4B9}"/>
</file>

<file path=docProps/app.xml><?xml version="1.0" encoding="utf-8"?>
<Properties xmlns="http://schemas.openxmlformats.org/officeDocument/2006/extended-properties" xmlns:vt="http://schemas.openxmlformats.org/officeDocument/2006/docPropsVTypes">
  <Template>EQAVET Annual Forum presentation template</Template>
  <TotalTime>3443</TotalTime>
  <Words>903</Words>
  <Application>Microsoft Office PowerPoint</Application>
  <PresentationFormat>On-screen Show (4:3)</PresentationFormat>
  <Paragraphs>108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EQAVET Annual Forum presentation template</vt:lpstr>
      <vt:lpstr> The EQAVET Framework – supporting quality and relevance of VET  </vt:lpstr>
      <vt:lpstr>PowerPoint Presentation</vt:lpstr>
      <vt:lpstr>PowerPoint Presentation</vt:lpstr>
      <vt:lpstr>PowerPoint Presentation</vt:lpstr>
      <vt:lpstr>Why quality assurance of VET?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kkolodziejczyk</dc:creator>
  <cp:lastModifiedBy>Tina Medjber</cp:lastModifiedBy>
  <cp:revision>164</cp:revision>
  <cp:lastPrinted>2016-03-31T08:16:09Z</cp:lastPrinted>
  <dcterms:created xsi:type="dcterms:W3CDTF">2012-02-23T11:25:49Z</dcterms:created>
  <dcterms:modified xsi:type="dcterms:W3CDTF">2017-03-22T09:35:54Z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0x010100FE175210F3DE054BB770F6C52280349D</vt:lpwstr>
  </property>
</Properties>
</file>