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91" r:id="rId6"/>
    <p:sldId id="368" r:id="rId7"/>
    <p:sldId id="370" r:id="rId8"/>
    <p:sldId id="313" r:id="rId9"/>
    <p:sldId id="314" r:id="rId10"/>
    <p:sldId id="315" r:id="rId11"/>
    <p:sldId id="302" r:id="rId12"/>
    <p:sldId id="316" r:id="rId13"/>
    <p:sldId id="301" r:id="rId14"/>
    <p:sldId id="306" r:id="rId15"/>
    <p:sldId id="292" r:id="rId16"/>
    <p:sldId id="371" r:id="rId17"/>
    <p:sldId id="256" r:id="rId18"/>
    <p:sldId id="366" r:id="rId19"/>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FC"/>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ACF42-E471-4BB9-8436-0DEBCE7CBF59}" v="4" dt="2020-09-18T09:46:35.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58" d="100"/>
          <a:sy n="58" d="100"/>
        </p:scale>
        <p:origin x="152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98" y="-90"/>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0" Type="http://schemas.openxmlformats.org/officeDocument/2006/relationships/notesMaster" Target="notesMasters/notesMaster1.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938" cy="488792"/>
          </a:xfrm>
          <a:prstGeom prst="rect">
            <a:avLst/>
          </a:prstGeom>
        </p:spPr>
        <p:txBody>
          <a:bodyPr vert="horz" lIns="90572" tIns="45286" rIns="90572" bIns="45286" rtlCol="0"/>
          <a:lstStyle>
            <a:lvl1pPr algn="l">
              <a:defRPr sz="1200"/>
            </a:lvl1pPr>
          </a:lstStyle>
          <a:p>
            <a:endParaRPr lang="en-IE" dirty="0"/>
          </a:p>
        </p:txBody>
      </p:sp>
      <p:sp>
        <p:nvSpPr>
          <p:cNvPr id="3" name="Date Placeholder 2"/>
          <p:cNvSpPr>
            <a:spLocks noGrp="1"/>
          </p:cNvSpPr>
          <p:nvPr>
            <p:ph type="dt" sz="quarter" idx="1"/>
          </p:nvPr>
        </p:nvSpPr>
        <p:spPr>
          <a:xfrm>
            <a:off x="3777607" y="1"/>
            <a:ext cx="2889938" cy="488792"/>
          </a:xfrm>
          <a:prstGeom prst="rect">
            <a:avLst/>
          </a:prstGeom>
        </p:spPr>
        <p:txBody>
          <a:bodyPr vert="horz" lIns="90572" tIns="45286" rIns="90572" bIns="45286" rtlCol="0"/>
          <a:lstStyle>
            <a:lvl1pPr algn="r">
              <a:defRPr sz="1200"/>
            </a:lvl1pPr>
          </a:lstStyle>
          <a:p>
            <a:fld id="{1D52D783-AAC8-48DA-80A5-79342CF22C44}" type="datetime6">
              <a:rPr lang="en-IE" smtClean="0"/>
              <a:t>September 20</a:t>
            </a:fld>
            <a:endParaRPr lang="en-IE" dirty="0"/>
          </a:p>
        </p:txBody>
      </p:sp>
      <p:sp>
        <p:nvSpPr>
          <p:cNvPr id="4" name="Footer Placeholder 3"/>
          <p:cNvSpPr>
            <a:spLocks noGrp="1"/>
          </p:cNvSpPr>
          <p:nvPr>
            <p:ph type="ftr" sz="quarter" idx="2"/>
          </p:nvPr>
        </p:nvSpPr>
        <p:spPr>
          <a:xfrm>
            <a:off x="3" y="9285340"/>
            <a:ext cx="2889938" cy="488792"/>
          </a:xfrm>
          <a:prstGeom prst="rect">
            <a:avLst/>
          </a:prstGeom>
        </p:spPr>
        <p:txBody>
          <a:bodyPr vert="horz" lIns="90572" tIns="45286" rIns="90572" bIns="45286" rtlCol="0" anchor="b"/>
          <a:lstStyle>
            <a:lvl1pPr algn="l">
              <a:defRPr sz="1200"/>
            </a:lvl1pPr>
          </a:lstStyle>
          <a:p>
            <a:endParaRPr lang="en-IE" dirty="0"/>
          </a:p>
        </p:txBody>
      </p:sp>
      <p:sp>
        <p:nvSpPr>
          <p:cNvPr id="5" name="Slide Number Placeholder 4"/>
          <p:cNvSpPr>
            <a:spLocks noGrp="1"/>
          </p:cNvSpPr>
          <p:nvPr>
            <p:ph type="sldNum" sz="quarter" idx="3"/>
          </p:nvPr>
        </p:nvSpPr>
        <p:spPr>
          <a:xfrm>
            <a:off x="3777607" y="9285340"/>
            <a:ext cx="2889938" cy="488792"/>
          </a:xfrm>
          <a:prstGeom prst="rect">
            <a:avLst/>
          </a:prstGeom>
        </p:spPr>
        <p:txBody>
          <a:bodyPr vert="horz" lIns="90572" tIns="45286" rIns="90572" bIns="45286" rtlCol="0" anchor="b"/>
          <a:lstStyle>
            <a:lvl1pPr algn="r">
              <a:defRPr sz="1200"/>
            </a:lvl1pPr>
          </a:lstStyle>
          <a:p>
            <a:fld id="{8771D231-FC27-444A-AC62-3B062DC3B389}" type="slidenum">
              <a:rPr lang="en-IE" smtClean="0"/>
              <a:t>‹#›</a:t>
            </a:fld>
            <a:endParaRPr lang="en-IE" dirty="0"/>
          </a:p>
        </p:txBody>
      </p:sp>
    </p:spTree>
    <p:extLst>
      <p:ext uri="{BB962C8B-B14F-4D97-AF65-F5344CB8AC3E}">
        <p14:creationId xmlns:p14="http://schemas.microsoft.com/office/powerpoint/2010/main" val="1191660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250" cy="489107"/>
          </a:xfrm>
          <a:prstGeom prst="rect">
            <a:avLst/>
          </a:prstGeom>
        </p:spPr>
        <p:txBody>
          <a:bodyPr vert="horz" lIns="90917" tIns="45458" rIns="90917" bIns="45458" rtlCol="0"/>
          <a:lstStyle>
            <a:lvl1pPr algn="l">
              <a:defRPr sz="1200"/>
            </a:lvl1pPr>
          </a:lstStyle>
          <a:p>
            <a:endParaRPr lang="en-IE" dirty="0"/>
          </a:p>
        </p:txBody>
      </p:sp>
      <p:sp>
        <p:nvSpPr>
          <p:cNvPr id="3" name="Date Placeholder 2"/>
          <p:cNvSpPr>
            <a:spLocks noGrp="1"/>
          </p:cNvSpPr>
          <p:nvPr>
            <p:ph type="dt" idx="1"/>
          </p:nvPr>
        </p:nvSpPr>
        <p:spPr>
          <a:xfrm>
            <a:off x="3778252" y="1"/>
            <a:ext cx="2889250" cy="489107"/>
          </a:xfrm>
          <a:prstGeom prst="rect">
            <a:avLst/>
          </a:prstGeom>
        </p:spPr>
        <p:txBody>
          <a:bodyPr vert="horz" lIns="90917" tIns="45458" rIns="90917" bIns="45458" rtlCol="0"/>
          <a:lstStyle>
            <a:lvl1pPr algn="r">
              <a:defRPr sz="1200"/>
            </a:lvl1pPr>
          </a:lstStyle>
          <a:p>
            <a:fld id="{D8F13AAF-C67E-455E-9ADF-BAD3472289EE}" type="datetime6">
              <a:rPr lang="en-IE" smtClean="0"/>
              <a:t>September 20</a:t>
            </a:fld>
            <a:endParaRPr lang="en-IE" dirty="0"/>
          </a:p>
        </p:txBody>
      </p:sp>
      <p:sp>
        <p:nvSpPr>
          <p:cNvPr id="4" name="Slide Image Placeholder 3"/>
          <p:cNvSpPr>
            <a:spLocks noGrp="1" noRot="1" noChangeAspect="1"/>
          </p:cNvSpPr>
          <p:nvPr>
            <p:ph type="sldImg" idx="2"/>
          </p:nvPr>
        </p:nvSpPr>
        <p:spPr>
          <a:xfrm>
            <a:off x="889000" y="731838"/>
            <a:ext cx="4891088" cy="3667125"/>
          </a:xfrm>
          <a:prstGeom prst="rect">
            <a:avLst/>
          </a:prstGeom>
          <a:noFill/>
          <a:ln w="12700">
            <a:solidFill>
              <a:prstClr val="black"/>
            </a:solidFill>
          </a:ln>
        </p:spPr>
        <p:txBody>
          <a:bodyPr vert="horz" lIns="90917" tIns="45458" rIns="90917" bIns="45458" rtlCol="0" anchor="ctr"/>
          <a:lstStyle/>
          <a:p>
            <a:endParaRPr lang="en-IE" dirty="0"/>
          </a:p>
        </p:txBody>
      </p:sp>
      <p:sp>
        <p:nvSpPr>
          <p:cNvPr id="5" name="Notes Placeholder 4"/>
          <p:cNvSpPr>
            <a:spLocks noGrp="1"/>
          </p:cNvSpPr>
          <p:nvPr>
            <p:ph type="body" sz="quarter" idx="3"/>
          </p:nvPr>
        </p:nvSpPr>
        <p:spPr>
          <a:xfrm>
            <a:off x="666750" y="4644147"/>
            <a:ext cx="5335588" cy="4398806"/>
          </a:xfrm>
          <a:prstGeom prst="rect">
            <a:avLst/>
          </a:prstGeom>
        </p:spPr>
        <p:txBody>
          <a:bodyPr vert="horz" lIns="90917" tIns="45458" rIns="90917" bIns="454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285149"/>
            <a:ext cx="2889250" cy="489107"/>
          </a:xfrm>
          <a:prstGeom prst="rect">
            <a:avLst/>
          </a:prstGeom>
        </p:spPr>
        <p:txBody>
          <a:bodyPr vert="horz" lIns="90917" tIns="45458" rIns="90917" bIns="45458" rtlCol="0" anchor="b"/>
          <a:lstStyle>
            <a:lvl1pPr algn="l">
              <a:defRPr sz="1200"/>
            </a:lvl1pPr>
          </a:lstStyle>
          <a:p>
            <a:endParaRPr lang="en-IE" dirty="0"/>
          </a:p>
        </p:txBody>
      </p:sp>
      <p:sp>
        <p:nvSpPr>
          <p:cNvPr id="7" name="Slide Number Placeholder 6"/>
          <p:cNvSpPr>
            <a:spLocks noGrp="1"/>
          </p:cNvSpPr>
          <p:nvPr>
            <p:ph type="sldNum" sz="quarter" idx="5"/>
          </p:nvPr>
        </p:nvSpPr>
        <p:spPr>
          <a:xfrm>
            <a:off x="3778252" y="9285149"/>
            <a:ext cx="2889250" cy="489107"/>
          </a:xfrm>
          <a:prstGeom prst="rect">
            <a:avLst/>
          </a:prstGeom>
        </p:spPr>
        <p:txBody>
          <a:bodyPr vert="horz" lIns="90917" tIns="45458" rIns="90917" bIns="45458" rtlCol="0" anchor="b"/>
          <a:lstStyle>
            <a:lvl1pPr algn="r">
              <a:defRPr sz="1200"/>
            </a:lvl1pPr>
          </a:lstStyle>
          <a:p>
            <a:fld id="{BFDB027F-160D-420F-AF85-F53DF60DFDEE}" type="slidenum">
              <a:rPr lang="en-IE" smtClean="0"/>
              <a:t>‹#›</a:t>
            </a:fld>
            <a:endParaRPr lang="en-IE" dirty="0"/>
          </a:p>
        </p:txBody>
      </p:sp>
    </p:spTree>
    <p:extLst>
      <p:ext uri="{BB962C8B-B14F-4D97-AF65-F5344CB8AC3E}">
        <p14:creationId xmlns:p14="http://schemas.microsoft.com/office/powerpoint/2010/main" val="42645648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FDB027F-160D-420F-AF85-F53DF60DFDEE}" type="slidenum">
              <a:rPr lang="en-IE" smtClean="0"/>
              <a:t>1</a:t>
            </a:fld>
            <a:endParaRPr lang="en-IE" dirty="0"/>
          </a:p>
        </p:txBody>
      </p:sp>
    </p:spTree>
    <p:extLst>
      <p:ext uri="{BB962C8B-B14F-4D97-AF65-F5344CB8AC3E}">
        <p14:creationId xmlns:p14="http://schemas.microsoft.com/office/powerpoint/2010/main" val="5946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C40CFD7-D398-4AE9-B783-4AA68AC61B05}" type="slidenum">
              <a:rPr lang="en-GB" smtClean="0"/>
              <a:t>13</a:t>
            </a:fld>
            <a:endParaRPr lang="en-GB" dirty="0"/>
          </a:p>
        </p:txBody>
      </p:sp>
    </p:spTree>
    <p:extLst>
      <p:ext uri="{BB962C8B-B14F-4D97-AF65-F5344CB8AC3E}">
        <p14:creationId xmlns:p14="http://schemas.microsoft.com/office/powerpoint/2010/main" val="267334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FFFFFF"/>
            </a:gs>
            <a:gs pos="100000">
              <a:srgbClr val="85C2FF"/>
            </a:gs>
            <a:gs pos="76000">
              <a:srgbClr val="C4D6EB"/>
            </a:gs>
            <a:gs pos="97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130425"/>
            <a:ext cx="6334472" cy="1470025"/>
          </a:xfrm>
        </p:spPr>
        <p:txBody>
          <a:bodyPr/>
          <a:lstStyle/>
          <a:p>
            <a:r>
              <a:rPr lang="en-US"/>
              <a:t>Click to edit Master title style</a:t>
            </a:r>
            <a:endParaRPr lang="en-IE"/>
          </a:p>
        </p:txBody>
      </p:sp>
      <p:sp>
        <p:nvSpPr>
          <p:cNvPr id="3" name="Subtitle 2"/>
          <p:cNvSpPr>
            <a:spLocks noGrp="1"/>
          </p:cNvSpPr>
          <p:nvPr>
            <p:ph type="subTitle" idx="1"/>
          </p:nvPr>
        </p:nvSpPr>
        <p:spPr>
          <a:xfrm>
            <a:off x="2123728" y="3861048"/>
            <a:ext cx="6336704"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217560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23728" y="764704"/>
            <a:ext cx="6563072" cy="792088"/>
          </a:xfrm>
        </p:spPr>
        <p:txBody>
          <a:body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50285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4704"/>
            <a:ext cx="2057400" cy="5361459"/>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764704"/>
            <a:ext cx="6019800" cy="53614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1833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3728" y="764704"/>
            <a:ext cx="6563072" cy="792088"/>
          </a:xfrm>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26301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3728" y="4406900"/>
            <a:ext cx="6370984" cy="1362075"/>
          </a:xfrm>
        </p:spPr>
        <p:txBody>
          <a:bodyPr anchor="t">
            <a:normAutofit/>
          </a:bodyPr>
          <a:lstStyle>
            <a:lvl1pPr algn="l">
              <a:defRPr sz="3600" b="1" cap="all"/>
            </a:lvl1pPr>
          </a:lstStyle>
          <a:p>
            <a:r>
              <a:rPr lang="en-US"/>
              <a:t>Click to edit Master title style</a:t>
            </a:r>
            <a:endParaRPr lang="en-IE" dirty="0"/>
          </a:p>
        </p:txBody>
      </p:sp>
      <p:sp>
        <p:nvSpPr>
          <p:cNvPr id="3" name="Text Placeholder 2"/>
          <p:cNvSpPr>
            <a:spLocks noGrp="1"/>
          </p:cNvSpPr>
          <p:nvPr>
            <p:ph type="body" idx="1"/>
          </p:nvPr>
        </p:nvSpPr>
        <p:spPr>
          <a:xfrm>
            <a:off x="2123728" y="2906713"/>
            <a:ext cx="63709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84980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712" y="764704"/>
            <a:ext cx="6707088" cy="792088"/>
          </a:xfrm>
        </p:spPr>
        <p:txBody>
          <a:bodyPr/>
          <a:lstStyle/>
          <a:p>
            <a:r>
              <a:rPr lang="en-US"/>
              <a:t>Click to edit Master title style</a:t>
            </a:r>
            <a:endParaRPr lang="en-IE" dirty="0"/>
          </a:p>
        </p:txBody>
      </p:sp>
      <p:sp>
        <p:nvSpPr>
          <p:cNvPr id="3" name="Content Placeholder 2"/>
          <p:cNvSpPr>
            <a:spLocks noGrp="1"/>
          </p:cNvSpPr>
          <p:nvPr>
            <p:ph sz="half" idx="1"/>
          </p:nvPr>
        </p:nvSpPr>
        <p:spPr>
          <a:xfrm>
            <a:off x="1979712" y="1628800"/>
            <a:ext cx="32698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5292080" y="1628800"/>
            <a:ext cx="339472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124579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9712" y="764704"/>
            <a:ext cx="6707088" cy="720080"/>
          </a:xfrm>
        </p:spPr>
        <p:txBody>
          <a:bodyPr/>
          <a:lstStyle>
            <a:lvl1pPr>
              <a:defRPr/>
            </a:lvl1pPr>
          </a:lstStyle>
          <a:p>
            <a:r>
              <a:rPr lang="en-US"/>
              <a:t>Click to edit Master title style</a:t>
            </a:r>
            <a:endParaRPr lang="en-IE" dirty="0"/>
          </a:p>
        </p:txBody>
      </p:sp>
      <p:sp>
        <p:nvSpPr>
          <p:cNvPr id="3" name="Text Placeholder 2"/>
          <p:cNvSpPr>
            <a:spLocks noGrp="1"/>
          </p:cNvSpPr>
          <p:nvPr>
            <p:ph type="body" idx="1"/>
          </p:nvPr>
        </p:nvSpPr>
        <p:spPr>
          <a:xfrm>
            <a:off x="1979712" y="1484784"/>
            <a:ext cx="3240360" cy="69120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9712" y="2174400"/>
            <a:ext cx="3240360" cy="39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5292080" y="1484784"/>
            <a:ext cx="3394720" cy="6900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92080" y="2174875"/>
            <a:ext cx="33947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7" name="Date Placeholder 6"/>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5580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05601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238385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1720" y="764704"/>
            <a:ext cx="3058011" cy="670396"/>
          </a:xfrm>
        </p:spPr>
        <p:txBody>
          <a:bodyPr anchor="b"/>
          <a:lstStyle>
            <a:lvl1pPr algn="l">
              <a:defRPr sz="2000" b="1"/>
            </a:lvl1pPr>
          </a:lstStyle>
          <a:p>
            <a:r>
              <a:rPr lang="en-US"/>
              <a:t>Click to edit Master title style</a:t>
            </a:r>
            <a:endParaRPr lang="en-IE" dirty="0"/>
          </a:p>
        </p:txBody>
      </p:sp>
      <p:sp>
        <p:nvSpPr>
          <p:cNvPr id="3" name="Content Placeholder 2"/>
          <p:cNvSpPr>
            <a:spLocks noGrp="1"/>
          </p:cNvSpPr>
          <p:nvPr>
            <p:ph idx="1"/>
          </p:nvPr>
        </p:nvSpPr>
        <p:spPr>
          <a:xfrm>
            <a:off x="5364088" y="764704"/>
            <a:ext cx="3322712"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Text Placeholder 3"/>
          <p:cNvSpPr>
            <a:spLocks noGrp="1"/>
          </p:cNvSpPr>
          <p:nvPr>
            <p:ph type="body" sz="half" idx="2"/>
          </p:nvPr>
        </p:nvSpPr>
        <p:spPr>
          <a:xfrm>
            <a:off x="2051720" y="1435100"/>
            <a:ext cx="3058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152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1720" y="4800600"/>
            <a:ext cx="5832648"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051720" y="764704"/>
            <a:ext cx="5832648" cy="3962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p:cNvSpPr>
            <a:spLocks noGrp="1"/>
          </p:cNvSpPr>
          <p:nvPr>
            <p:ph type="body" sz="half" idx="2"/>
          </p:nvPr>
        </p:nvSpPr>
        <p:spPr>
          <a:xfrm>
            <a:off x="2051720" y="5367338"/>
            <a:ext cx="583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0DDFE-AFFC-4591-B1AB-899B79C264E7}" type="datetimeFigureOut">
              <a:rPr lang="en-IE" smtClean="0"/>
              <a:t>18/09/2020</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113173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85C2FF"/>
            </a:gs>
            <a:gs pos="76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4214" y="764704"/>
            <a:ext cx="6552586" cy="792088"/>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2134214" y="1600200"/>
            <a:ext cx="655258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0DDFE-AFFC-4591-B1AB-899B79C264E7}" type="datetimeFigureOut">
              <a:rPr lang="en-IE" smtClean="0"/>
              <a:t>18/09/2020</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47C59-68DD-4E34-9EA9-06D5ACFD65E6}" type="slidenum">
              <a:rPr lang="en-IE" smtClean="0"/>
              <a:t>‹#›</a:t>
            </a:fld>
            <a:endParaRPr lang="en-IE" dirty="0"/>
          </a:p>
        </p:txBody>
      </p:sp>
      <p:pic>
        <p:nvPicPr>
          <p:cNvPr id="1028" name="Picture 4" descr="C:\Users\gzaidan\Desktop\QQI-devic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628800"/>
            <a:ext cx="2134214" cy="39018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zaidan\Desktop\QQI-RGB-eng-3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520" y="0"/>
            <a:ext cx="3292475" cy="96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ublic.qqi.ie/Downloads/The%20Impact%20of%20COVID-19%20Modifications%20to%20Teaching,%20Learning%20and%20Assessment%20in%20Irish%20Further%20Educatio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qqi.ie/Downloads/The%20Impact%20of%20COVID-19%20Modifications%20to%20Teaching,%20Learning%20and%20Assessment%20in%20Irish%20Further%20Educat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ublic.qqi.ie/Downloads/The%20Impact%20of%20COVID-19%20Modifications%20to%20Teaching,%20Learning%20and%20Assessment%20in%20Irish%20Further%20Educ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492896"/>
            <a:ext cx="6334472" cy="1470025"/>
          </a:xfrm>
        </p:spPr>
        <p:txBody>
          <a:bodyPr>
            <a:normAutofit fontScale="90000"/>
          </a:bodyPr>
          <a:lstStyle/>
          <a:p>
            <a:r>
              <a:rPr lang="en-IE" b="1" dirty="0">
                <a:solidFill>
                  <a:schemeClr val="accent1"/>
                </a:solidFill>
                <a:latin typeface="Arial" pitchFamily="34" charset="0"/>
                <a:cs typeface="Arial" pitchFamily="34" charset="0"/>
              </a:rPr>
              <a:t>Quality Assurance Guidelines</a:t>
            </a:r>
            <a:br>
              <a:rPr lang="en-IE" b="1" dirty="0">
                <a:solidFill>
                  <a:schemeClr val="accent1"/>
                </a:solidFill>
                <a:latin typeface="Arial" pitchFamily="34" charset="0"/>
                <a:cs typeface="Arial" pitchFamily="34" charset="0"/>
              </a:rPr>
            </a:br>
            <a:br>
              <a:rPr lang="en-IE" b="1" dirty="0">
                <a:solidFill>
                  <a:schemeClr val="accent1"/>
                </a:solidFill>
                <a:latin typeface="Arial" pitchFamily="34" charset="0"/>
                <a:cs typeface="Arial" pitchFamily="34" charset="0"/>
              </a:rPr>
            </a:br>
            <a:br>
              <a:rPr lang="en-IE" b="1" dirty="0">
                <a:solidFill>
                  <a:schemeClr val="accent1"/>
                </a:solidFill>
                <a:latin typeface="Arial" pitchFamily="34" charset="0"/>
                <a:cs typeface="Arial" pitchFamily="34" charset="0"/>
              </a:rPr>
            </a:br>
            <a:r>
              <a:rPr lang="en-GB" sz="2700" b="1" i="0" dirty="0">
                <a:solidFill>
                  <a:srgbClr val="252424"/>
                </a:solidFill>
                <a:effectLst/>
                <a:latin typeface="Segoe UI" panose="020B0502040204020203" pitchFamily="34" charset="0"/>
              </a:rPr>
              <a:t>Blended Learning, QA and Academic Management Webinar</a:t>
            </a:r>
            <a:br>
              <a:rPr lang="en-GB" sz="2700" b="1" i="0" dirty="0">
                <a:solidFill>
                  <a:srgbClr val="252424"/>
                </a:solidFill>
                <a:effectLst/>
                <a:latin typeface="Segoe UI" panose="020B0502040204020203" pitchFamily="34" charset="0"/>
              </a:rPr>
            </a:br>
            <a:br>
              <a:rPr lang="en-GB" sz="2700" b="1" i="0" dirty="0">
                <a:solidFill>
                  <a:srgbClr val="252424"/>
                </a:solidFill>
                <a:effectLst/>
                <a:latin typeface="Segoe UI" panose="020B0502040204020203" pitchFamily="34" charset="0"/>
              </a:rPr>
            </a:br>
            <a:br>
              <a:rPr lang="en-GB" sz="2700" b="1" i="0" dirty="0">
                <a:solidFill>
                  <a:srgbClr val="252424"/>
                </a:solidFill>
                <a:effectLst/>
                <a:latin typeface="Segoe UI" panose="020B0502040204020203" pitchFamily="34" charset="0"/>
              </a:rPr>
            </a:br>
            <a:r>
              <a:rPr lang="en-GB" sz="2700" i="1">
                <a:solidFill>
                  <a:srgbClr val="252424"/>
                </a:solidFill>
                <a:effectLst/>
                <a:latin typeface="Segoe UI" panose="020B0502040204020203" pitchFamily="34" charset="0"/>
              </a:rPr>
              <a:t>Bryan Maguire PhD </a:t>
            </a:r>
            <a:br>
              <a:rPr lang="en-GB" sz="2700" i="1" dirty="0">
                <a:solidFill>
                  <a:srgbClr val="252424"/>
                </a:solidFill>
                <a:effectLst/>
                <a:latin typeface="Segoe UI" panose="020B0502040204020203" pitchFamily="34" charset="0"/>
              </a:rPr>
            </a:br>
            <a:r>
              <a:rPr lang="en-GB" sz="2700" i="1" dirty="0">
                <a:solidFill>
                  <a:srgbClr val="252424"/>
                </a:solidFill>
                <a:effectLst/>
                <a:latin typeface="Segoe UI" panose="020B0502040204020203" pitchFamily="34" charset="0"/>
              </a:rPr>
              <a:t>Director of Quality Assurance, QQI</a:t>
            </a:r>
            <a:br>
              <a:rPr lang="en-GB" b="1" i="0" dirty="0">
                <a:solidFill>
                  <a:srgbClr val="252424"/>
                </a:solidFill>
                <a:effectLst/>
                <a:latin typeface="Segoe UI" panose="020B0502040204020203" pitchFamily="34" charset="0"/>
              </a:rPr>
            </a:br>
            <a:r>
              <a:rPr lang="en-GB" sz="2000" dirty="0">
                <a:solidFill>
                  <a:srgbClr val="252424"/>
                </a:solidFill>
                <a:latin typeface="Segoe UI" panose="020B0502040204020203" pitchFamily="34" charset="0"/>
              </a:rPr>
              <a:t>18 September 2020</a:t>
            </a:r>
            <a:r>
              <a:rPr lang="en-IE" b="1" dirty="0">
                <a:solidFill>
                  <a:schemeClr val="accent1"/>
                </a:solidFill>
                <a:latin typeface="Arial" pitchFamily="34" charset="0"/>
                <a:cs typeface="Arial" pitchFamily="34" charset="0"/>
              </a:rPr>
              <a:t> </a:t>
            </a:r>
          </a:p>
        </p:txBody>
      </p:sp>
    </p:spTree>
    <p:extLst>
      <p:ext uri="{BB962C8B-B14F-4D97-AF65-F5344CB8AC3E}">
        <p14:creationId xmlns:p14="http://schemas.microsoft.com/office/powerpoint/2010/main" val="150175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980728"/>
            <a:ext cx="6408712" cy="5472608"/>
          </a:xfrm>
        </p:spPr>
        <p:txBody>
          <a:bodyPr>
            <a:noAutofit/>
          </a:bodyPr>
          <a:lstStyle/>
          <a:p>
            <a:pPr marL="0" indent="0">
              <a:spcBef>
                <a:spcPts val="0"/>
              </a:spcBef>
              <a:buNone/>
            </a:pPr>
            <a:r>
              <a:rPr lang="en-IE" sz="2800" b="1" dirty="0">
                <a:solidFill>
                  <a:schemeClr val="accent1"/>
                </a:solidFill>
                <a:latin typeface="Arial" panose="020B0604020202020204" pitchFamily="34" charset="0"/>
                <a:cs typeface="Arial" panose="020B0604020202020204" pitchFamily="34" charset="0"/>
              </a:rPr>
              <a:t>Scope of provision</a:t>
            </a:r>
          </a:p>
          <a:p>
            <a:pPr marL="0" indent="0">
              <a:spcBef>
                <a:spcPts val="0"/>
              </a:spcBef>
              <a:buNone/>
            </a:pPr>
            <a:endParaRPr lang="en-IE" sz="1000" b="1" dirty="0">
              <a:solidFill>
                <a:schemeClr val="accent1"/>
              </a:solidFill>
              <a:latin typeface="Arial" panose="020B0604020202020204" pitchFamily="34" charset="0"/>
              <a:cs typeface="Arial" panose="020B0604020202020204" pitchFamily="34" charset="0"/>
            </a:endParaRPr>
          </a:p>
          <a:p>
            <a:pPr>
              <a:spcBef>
                <a:spcPts val="0"/>
              </a:spcBef>
            </a:pPr>
            <a:r>
              <a:rPr lang="en-IE" sz="2200" dirty="0">
                <a:solidFill>
                  <a:schemeClr val="accent1"/>
                </a:solidFill>
                <a:latin typeface="Arial" panose="020B0604020202020204" pitchFamily="34" charset="0"/>
                <a:cs typeface="Arial" panose="020B0604020202020204" pitchFamily="34" charset="0"/>
              </a:rPr>
              <a:t>NFQ</a:t>
            </a:r>
            <a:r>
              <a:rPr lang="en-IE" sz="2200" b="1" dirty="0">
                <a:solidFill>
                  <a:schemeClr val="accent1"/>
                </a:solidFill>
                <a:latin typeface="Arial" panose="020B0604020202020204" pitchFamily="34" charset="0"/>
                <a:cs typeface="Arial" panose="020B0604020202020204" pitchFamily="34" charset="0"/>
              </a:rPr>
              <a:t> </a:t>
            </a:r>
            <a:r>
              <a:rPr lang="en-IE" sz="2200" dirty="0">
                <a:solidFill>
                  <a:schemeClr val="accent1"/>
                </a:solidFill>
                <a:latin typeface="Arial" panose="020B0604020202020204" pitchFamily="34" charset="0"/>
                <a:cs typeface="Arial" panose="020B0604020202020204" pitchFamily="34" charset="0"/>
              </a:rPr>
              <a:t>levels and award types, fields of learning, target learners, numbers of learners, location.</a:t>
            </a:r>
          </a:p>
          <a:p>
            <a:pPr marL="0" indent="0">
              <a:spcBef>
                <a:spcPts val="0"/>
              </a:spcBef>
              <a:buNone/>
            </a:pPr>
            <a:endParaRPr lang="en-IE" sz="2200" dirty="0">
              <a:solidFill>
                <a:schemeClr val="accent1"/>
              </a:solidFill>
              <a:latin typeface="Arial" panose="020B0604020202020204" pitchFamily="34" charset="0"/>
              <a:cs typeface="Arial" panose="020B0604020202020204" pitchFamily="34" charset="0"/>
            </a:endParaRPr>
          </a:p>
          <a:p>
            <a:pPr marL="0" indent="0">
              <a:spcBef>
                <a:spcPts val="0"/>
              </a:spcBef>
              <a:buNone/>
            </a:pPr>
            <a:r>
              <a:rPr lang="en-IE" sz="2800" b="1" dirty="0">
                <a:solidFill>
                  <a:schemeClr val="accent1"/>
                </a:solidFill>
                <a:latin typeface="Arial" panose="020B0604020202020204" pitchFamily="34" charset="0"/>
                <a:cs typeface="Arial" panose="020B0604020202020204" pitchFamily="34" charset="0"/>
              </a:rPr>
              <a:t>Capacity of the provider</a:t>
            </a:r>
          </a:p>
          <a:p>
            <a:pPr>
              <a:spcBef>
                <a:spcPts val="0"/>
              </a:spcBef>
            </a:pPr>
            <a:endParaRPr lang="en-IE" sz="1000" dirty="0">
              <a:solidFill>
                <a:schemeClr val="accent1"/>
              </a:solidFill>
              <a:latin typeface="Arial" panose="020B0604020202020204" pitchFamily="34" charset="0"/>
              <a:cs typeface="Arial" panose="020B0604020202020204" pitchFamily="34" charset="0"/>
            </a:endParaRPr>
          </a:p>
          <a:p>
            <a:pPr>
              <a:spcBef>
                <a:spcPts val="0"/>
              </a:spcBef>
            </a:pPr>
            <a:r>
              <a:rPr lang="en-IE" sz="2200" dirty="0">
                <a:solidFill>
                  <a:schemeClr val="accent1"/>
                </a:solidFill>
                <a:latin typeface="Arial" panose="020B0604020202020204" pitchFamily="34" charset="0"/>
                <a:cs typeface="Arial" panose="020B0604020202020204" pitchFamily="34" charset="0"/>
              </a:rPr>
              <a:t>Be an established legal entity, with education and training as a principal function.</a:t>
            </a:r>
          </a:p>
          <a:p>
            <a:r>
              <a:rPr lang="en-IE" sz="2200" dirty="0">
                <a:solidFill>
                  <a:schemeClr val="accent1"/>
                </a:solidFill>
                <a:latin typeface="Arial" panose="020B0604020202020204" pitchFamily="34" charset="0"/>
                <a:cs typeface="Arial" panose="020B0604020202020204" pitchFamily="34" charset="0"/>
              </a:rPr>
              <a:t>Have sufficient resources as well as corporate, structural and internal quality assurance systems in place to sustainably provide education and training programmes that can be submitted for QQI validation.</a:t>
            </a:r>
          </a:p>
          <a:p>
            <a:r>
              <a:rPr lang="en-IE" sz="2200" dirty="0">
                <a:solidFill>
                  <a:schemeClr val="accent1"/>
                </a:solidFill>
                <a:latin typeface="Arial" panose="020B0604020202020204" pitchFamily="34" charset="0"/>
                <a:cs typeface="Arial" panose="020B0604020202020204" pitchFamily="34" charset="0"/>
              </a:rPr>
              <a:t>Demonstrate their ability to design, develop, provide and review programmes.</a:t>
            </a:r>
            <a:endParaRPr lang="en-IE" sz="2200" dirty="0">
              <a:latin typeface="Arial" panose="020B0604020202020204" pitchFamily="34" charset="0"/>
              <a:cs typeface="Arial" panose="020B0604020202020204" pitchFamily="34" charset="0"/>
            </a:endParaRPr>
          </a:p>
          <a:p>
            <a:pPr marL="0" indent="0">
              <a:buNone/>
            </a:pPr>
            <a:endParaRPr lang="en-IE" sz="2200" dirty="0">
              <a:latin typeface="Arial" panose="020B0604020202020204" pitchFamily="34" charset="0"/>
              <a:cs typeface="Arial" panose="020B0604020202020204" pitchFamily="34" charset="0"/>
            </a:endParaRPr>
          </a:p>
          <a:p>
            <a:endParaRPr lang="en-IE" sz="2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0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692696"/>
            <a:ext cx="5256584" cy="792088"/>
          </a:xfrm>
        </p:spPr>
        <p:txBody>
          <a:bodyPr>
            <a:normAutofit fontScale="90000"/>
          </a:bodyPr>
          <a:lstStyle/>
          <a:p>
            <a:r>
              <a:rPr lang="en-IE" sz="3200" b="1" dirty="0">
                <a:solidFill>
                  <a:schemeClr val="accent1"/>
                </a:solidFill>
                <a:latin typeface="Arial" pitchFamily="34" charset="0"/>
                <a:cs typeface="Arial" pitchFamily="34" charset="0"/>
              </a:rPr>
              <a:t>External QA Oversight – Role of the QA Agency</a:t>
            </a:r>
          </a:p>
        </p:txBody>
      </p:sp>
      <p:sp>
        <p:nvSpPr>
          <p:cNvPr id="3" name="Content Placeholder 2"/>
          <p:cNvSpPr>
            <a:spLocks noGrp="1"/>
          </p:cNvSpPr>
          <p:nvPr>
            <p:ph idx="1"/>
          </p:nvPr>
        </p:nvSpPr>
        <p:spPr>
          <a:xfrm>
            <a:off x="1763688" y="1628800"/>
            <a:ext cx="7200800" cy="4752528"/>
          </a:xfrm>
        </p:spPr>
        <p:txBody>
          <a:bodyPr>
            <a:noAutofit/>
          </a:bodyPr>
          <a:lstStyle/>
          <a:p>
            <a:r>
              <a:rPr lang="en-IE" sz="1600" dirty="0"/>
              <a:t>QQI’s role is in the external QA of providers’ QA procedures.</a:t>
            </a:r>
          </a:p>
          <a:p>
            <a:r>
              <a:rPr lang="en-IE" sz="1600" dirty="0"/>
              <a:t>External QA shares the same broad objectives as provider-owned quality assurance i.e. the maintenance of a desired level of quality in education, training, research and related services. These objectives are achieved by QQI through:</a:t>
            </a:r>
          </a:p>
          <a:p>
            <a:pPr lvl="1">
              <a:buFont typeface="Wingdings" panose="05000000000000000000" pitchFamily="2" charset="2"/>
              <a:buChar char="Ø"/>
            </a:pPr>
            <a:r>
              <a:rPr lang="en-IE" sz="1600" dirty="0"/>
              <a:t>Establishing guidelines to inform provider-owned quality assurance;</a:t>
            </a:r>
          </a:p>
          <a:p>
            <a:pPr lvl="1">
              <a:buFont typeface="Wingdings" panose="05000000000000000000" pitchFamily="2" charset="2"/>
              <a:buChar char="Ø"/>
            </a:pPr>
            <a:r>
              <a:rPr lang="en-IE" sz="1600" dirty="0"/>
              <a:t>Establishing and implementing policies and procedures for external quality assurance;</a:t>
            </a:r>
          </a:p>
          <a:p>
            <a:pPr lvl="1">
              <a:buFont typeface="Wingdings" panose="05000000000000000000" pitchFamily="2" charset="2"/>
              <a:buChar char="Ø"/>
            </a:pPr>
            <a:r>
              <a:rPr lang="en-IE" sz="1600" dirty="0"/>
              <a:t>Promoting and supporting innovation and continuous improvement and enhancement in provider QA methods. Providers sharing effective practice is a main objective to this approach;</a:t>
            </a:r>
          </a:p>
          <a:p>
            <a:pPr lvl="1">
              <a:buFont typeface="Wingdings" panose="05000000000000000000" pitchFamily="2" charset="2"/>
              <a:buChar char="Ø"/>
            </a:pPr>
            <a:r>
              <a:rPr lang="en-IE" sz="1600" dirty="0"/>
              <a:t>Collaboration and engagement with, and collecting feedback from, providers on policies and QA guidelines; and</a:t>
            </a:r>
          </a:p>
          <a:p>
            <a:pPr lvl="1">
              <a:buFont typeface="Wingdings" panose="05000000000000000000" pitchFamily="2" charset="2"/>
              <a:buChar char="Ø"/>
            </a:pPr>
            <a:r>
              <a:rPr lang="en-IE" sz="1600" dirty="0"/>
              <a:t>Publishing quality review reports, including the outcomes of programme, provider, thematic and whole-of-system reviews and requiring providers to do the same.</a:t>
            </a:r>
            <a:endParaRPr lang="en-IE" sz="1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0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2BCE-8AA1-42D8-B7E3-EEEC2D4BF36F}"/>
              </a:ext>
            </a:extLst>
          </p:cNvPr>
          <p:cNvSpPr>
            <a:spLocks noGrp="1"/>
          </p:cNvSpPr>
          <p:nvPr>
            <p:ph type="title"/>
          </p:nvPr>
        </p:nvSpPr>
        <p:spPr/>
        <p:txBody>
          <a:bodyPr>
            <a:normAutofit/>
          </a:bodyPr>
          <a:lstStyle/>
          <a:p>
            <a:r>
              <a:rPr lang="en-IE" dirty="0"/>
              <a:t>All aboard the online express!</a:t>
            </a:r>
          </a:p>
        </p:txBody>
      </p:sp>
      <p:sp>
        <p:nvSpPr>
          <p:cNvPr id="3" name="Content Placeholder 2">
            <a:extLst>
              <a:ext uri="{FF2B5EF4-FFF2-40B4-BE49-F238E27FC236}">
                <a16:creationId xmlns:a16="http://schemas.microsoft.com/office/drawing/2014/main" id="{4960A03A-6FFD-4428-A9B5-CC278677EF9F}"/>
              </a:ext>
            </a:extLst>
          </p:cNvPr>
          <p:cNvSpPr>
            <a:spLocks noGrp="1"/>
          </p:cNvSpPr>
          <p:nvPr>
            <p:ph idx="1"/>
          </p:nvPr>
        </p:nvSpPr>
        <p:spPr/>
        <p:txBody>
          <a:bodyPr>
            <a:normAutofit/>
          </a:bodyPr>
          <a:lstStyle/>
          <a:p>
            <a:r>
              <a:rPr lang="en-GB" sz="1800" b="1" i="0" u="none" strike="noStrike" baseline="0" dirty="0">
                <a:solidFill>
                  <a:srgbClr val="008B7C"/>
                </a:solidFill>
                <a:latin typeface="Akkurat-Bold"/>
              </a:rPr>
              <a:t>Overall, the pivot succeeded, but not for everybody</a:t>
            </a:r>
          </a:p>
          <a:p>
            <a:r>
              <a:rPr lang="en-GB" sz="1800" b="1" i="0" u="none" strike="noStrike" baseline="0" dirty="0">
                <a:solidFill>
                  <a:srgbClr val="008B7C"/>
                </a:solidFill>
                <a:latin typeface="Akkurat-Bold"/>
              </a:rPr>
              <a:t>The tertiary education system responded</a:t>
            </a:r>
            <a:endParaRPr lang="en-GB" sz="1800" b="1" dirty="0">
              <a:solidFill>
                <a:srgbClr val="008B7C"/>
              </a:solidFill>
              <a:latin typeface="Akkurat-Bold"/>
            </a:endParaRPr>
          </a:p>
          <a:p>
            <a:r>
              <a:rPr lang="en-GB" sz="1800" b="1" i="0" u="none" strike="noStrike" baseline="0" dirty="0">
                <a:solidFill>
                  <a:srgbClr val="008B7C"/>
                </a:solidFill>
                <a:latin typeface="Akkurat-Bold"/>
              </a:rPr>
              <a:t>Students are an influential group and they support each other</a:t>
            </a:r>
          </a:p>
          <a:p>
            <a:r>
              <a:rPr lang="en-IE" sz="1800" b="1" i="0" u="none" strike="noStrike" baseline="0" dirty="0">
                <a:solidFill>
                  <a:srgbClr val="008B7C"/>
                </a:solidFill>
                <a:latin typeface="Akkurat-Bold"/>
              </a:rPr>
              <a:t>Learning outcomes were critical</a:t>
            </a:r>
            <a:endParaRPr lang="en-GB" sz="1800" b="1" dirty="0">
              <a:solidFill>
                <a:srgbClr val="008B7C"/>
              </a:solidFill>
              <a:latin typeface="Akkurat-Bold"/>
            </a:endParaRPr>
          </a:p>
          <a:p>
            <a:r>
              <a:rPr lang="en-IE" sz="1800" b="1" i="0" u="none" strike="noStrike" baseline="0" dirty="0">
                <a:solidFill>
                  <a:srgbClr val="008B7C"/>
                </a:solidFill>
                <a:latin typeface="Akkurat-Bold"/>
              </a:rPr>
              <a:t>Quality assurance processes supported change management</a:t>
            </a:r>
            <a:endParaRPr lang="en-GB" sz="1800" b="1" i="0" u="none" strike="noStrike" baseline="0" dirty="0">
              <a:solidFill>
                <a:srgbClr val="008B7C"/>
              </a:solidFill>
              <a:latin typeface="Akkurat-Bold"/>
            </a:endParaRPr>
          </a:p>
          <a:p>
            <a:r>
              <a:rPr lang="en-IE" sz="1800" b="1" i="0" u="none" strike="noStrike" baseline="0" dirty="0">
                <a:solidFill>
                  <a:srgbClr val="FF0000"/>
                </a:solidFill>
                <a:latin typeface="Akkurat-Bold"/>
              </a:rPr>
              <a:t>ICT critically important in enabling rapid change</a:t>
            </a:r>
          </a:p>
          <a:p>
            <a:r>
              <a:rPr lang="en-IE" sz="1800" b="1" i="0" u="none" strike="noStrike" baseline="0" dirty="0">
                <a:solidFill>
                  <a:srgbClr val="008B7C"/>
                </a:solidFill>
                <a:latin typeface="Akkurat-Bold"/>
              </a:rPr>
              <a:t>Assessment - academic integrity largely maintained</a:t>
            </a:r>
          </a:p>
          <a:p>
            <a:endParaRPr lang="en-IE" sz="1800" b="1" dirty="0">
              <a:solidFill>
                <a:srgbClr val="008B7C"/>
              </a:solidFill>
              <a:latin typeface="Akkurat-Bold"/>
            </a:endParaRPr>
          </a:p>
          <a:p>
            <a:endParaRPr lang="en-IE" sz="1800" b="1" i="0" u="none" strike="noStrike" baseline="0" dirty="0">
              <a:solidFill>
                <a:srgbClr val="008B7C"/>
              </a:solidFill>
              <a:latin typeface="Akkurat-Bold"/>
            </a:endParaRPr>
          </a:p>
          <a:p>
            <a:endParaRPr lang="en-IE" sz="1800" b="1" i="0" u="none" strike="noStrike" baseline="0" dirty="0">
              <a:solidFill>
                <a:srgbClr val="008B7C"/>
              </a:solidFill>
              <a:latin typeface="Akkurat-Bold"/>
            </a:endParaRPr>
          </a:p>
          <a:p>
            <a:r>
              <a:rPr lang="en-IE" sz="1600" dirty="0"/>
              <a:t>-</a:t>
            </a:r>
            <a:r>
              <a:rPr lang="en-GB" sz="1600" b="0" i="0" u="none" strike="noStrike" dirty="0">
                <a:solidFill>
                  <a:srgbClr val="00416C"/>
                </a:solidFill>
                <a:effectLst/>
                <a:latin typeface="Helvetica Neue"/>
                <a:hlinkClick r:id="rId2"/>
              </a:rPr>
              <a:t>The Impact of COVID-19 modifications to Teaching, Learning and Assessment in Irish Further Education and Training and Higher Education - A QQI Evaluation</a:t>
            </a:r>
            <a:r>
              <a:rPr lang="en-GB" sz="1600" b="0" i="0" u="none" strike="noStrike" dirty="0">
                <a:solidFill>
                  <a:srgbClr val="00416C"/>
                </a:solidFill>
                <a:effectLst/>
                <a:latin typeface="Helvetica Neue"/>
              </a:rPr>
              <a:t>  (August 2020)</a:t>
            </a:r>
            <a:endParaRPr lang="en-IE" sz="1600" dirty="0"/>
          </a:p>
        </p:txBody>
      </p:sp>
    </p:spTree>
    <p:extLst>
      <p:ext uri="{BB962C8B-B14F-4D97-AF65-F5344CB8AC3E}">
        <p14:creationId xmlns:p14="http://schemas.microsoft.com/office/powerpoint/2010/main" val="360173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2B6048-818E-411D-83D0-80E18633BF2C}" type="slidenum">
              <a:rPr lang="en-GB" smtClean="0"/>
              <a:t>13</a:t>
            </a:fld>
            <a:endParaRPr lang="en-GB" dirty="0"/>
          </a:p>
        </p:txBody>
      </p:sp>
      <p:sp>
        <p:nvSpPr>
          <p:cNvPr id="6" name="Date Placeholder 3"/>
          <p:cNvSpPr txBox="1">
            <a:spLocks/>
          </p:cNvSpPr>
          <p:nvPr/>
        </p:nvSpPr>
        <p:spPr>
          <a:xfrm>
            <a:off x="781050" y="65087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aphicFrame>
        <p:nvGraphicFramePr>
          <p:cNvPr id="8" name="Table 7">
            <a:extLst>
              <a:ext uri="{FF2B5EF4-FFF2-40B4-BE49-F238E27FC236}">
                <a16:creationId xmlns:a16="http://schemas.microsoft.com/office/drawing/2014/main" id="{B8AA5C23-5380-4EC4-B9B4-34FB8F0BD0AA}"/>
              </a:ext>
            </a:extLst>
          </p:cNvPr>
          <p:cNvGraphicFramePr>
            <a:graphicFrameLocks noGrp="1"/>
          </p:cNvGraphicFramePr>
          <p:nvPr>
            <p:extLst>
              <p:ext uri="{D42A27DB-BD31-4B8C-83A1-F6EECF244321}">
                <p14:modId xmlns:p14="http://schemas.microsoft.com/office/powerpoint/2010/main" val="2900018601"/>
              </p:ext>
            </p:extLst>
          </p:nvPr>
        </p:nvGraphicFramePr>
        <p:xfrm>
          <a:off x="638629" y="1146629"/>
          <a:ext cx="7707085" cy="8679281"/>
        </p:xfrm>
        <a:graphic>
          <a:graphicData uri="http://schemas.openxmlformats.org/drawingml/2006/table">
            <a:tbl>
              <a:tblPr firstRow="1" firstCol="1" bandRow="1"/>
              <a:tblGrid>
                <a:gridCol w="7707085">
                  <a:extLst>
                    <a:ext uri="{9D8B030D-6E8A-4147-A177-3AD203B41FA5}">
                      <a16:colId xmlns:a16="http://schemas.microsoft.com/office/drawing/2014/main" val="3864791042"/>
                    </a:ext>
                  </a:extLst>
                </a:gridCol>
              </a:tblGrid>
              <a:tr h="6279803">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solidFill>
                            <a:schemeClr val="tx1"/>
                          </a:solidFill>
                          <a:latin typeface="+mn-lt"/>
                        </a:rPr>
                        <a:t>Developed  by an FET and HE providers as part of an expert group</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dirty="0">
                        <a:solidFill>
                          <a:schemeClr val="tx1"/>
                        </a:solidFill>
                        <a:latin typeface="+mn-lt"/>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t>approach of good practice principles underlying this document  -</a:t>
                      </a:r>
                      <a:r>
                        <a:rPr lang="en-IE" sz="2000" dirty="0">
                          <a:solidFill>
                            <a:schemeClr val="tx1"/>
                          </a:solidFill>
                        </a:rPr>
                        <a:t> </a:t>
                      </a:r>
                      <a:r>
                        <a:rPr lang="en-IE" sz="1800" i="1" dirty="0">
                          <a:solidFill>
                            <a:schemeClr val="tx1"/>
                          </a:solidFill>
                        </a:rPr>
                        <a:t>The focus throughout the guidelines is on raising awareness of issues that are particularly pertinent to the online and overall blended learning context, rather than other kinds of learning and teaching</a:t>
                      </a:r>
                      <a:endParaRPr lang="en-IE" sz="1800" i="1" dirty="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2000" dirty="0">
                        <a:solidFill>
                          <a:schemeClr val="tx1"/>
                        </a:solidFill>
                        <a:latin typeface="+mn-lt"/>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solidFill>
                            <a:schemeClr val="tx1"/>
                          </a:solidFill>
                          <a:latin typeface="+mn-lt"/>
                        </a:rPr>
                        <a:t>first draft published in December in 2015, concluded in 2018</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dirty="0">
                        <a:solidFill>
                          <a:schemeClr val="tx1"/>
                        </a:solidFill>
                        <a:latin typeface="+mn-lt"/>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solidFill>
                            <a:schemeClr val="tx1"/>
                          </a:solidFill>
                          <a:latin typeface="+mn-lt"/>
                        </a:rPr>
                        <a:t>Drafted as “flexible distributed learning”, changed to focus on online in the context of blended learning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dirty="0">
                        <a:solidFill>
                          <a:schemeClr val="tx1"/>
                        </a:solidFill>
                        <a:latin typeface="+mn-lt"/>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solidFill>
                            <a:schemeClr val="tx1"/>
                          </a:solidFill>
                          <a:latin typeface="+mn-lt"/>
                        </a:rPr>
                        <a:t>Essentially deals with online provision (assuming some face-to-face)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dirty="0">
                        <a:solidFill>
                          <a:schemeClr val="tx1"/>
                        </a:solidFill>
                        <a:latin typeface="+mn-lt"/>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t>blended learning is “</a:t>
                      </a:r>
                      <a:r>
                        <a:rPr lang="en-IE" sz="2000" i="1" dirty="0"/>
                        <a:t>the integration of classroom face-to-face learning experiences with online learning experiences</a:t>
                      </a:r>
                      <a:r>
                        <a:rPr lang="en-IE" sz="2000" dirty="0"/>
                        <a:t>” as defined by Garrison and Kanuka (2004).</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000" dirty="0"/>
                        <a:t>These guidelines are neutral on the technology and face-to-face methodology</a:t>
                      </a:r>
                      <a:endParaRPr lang="en-IE" sz="2000" dirty="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IE" sz="2000" dirty="0">
                        <a:solidFill>
                          <a:srgbClr val="0070C0"/>
                        </a:solidFill>
                        <a:latin typeface="Georgia" panose="02040502050405020303" pitchFamily="18" charset="0"/>
                      </a:endParaRPr>
                    </a:p>
                  </a:txBody>
                  <a:tcPr marL="0" marR="0" marT="0" marB="0">
                    <a:lnL>
                      <a:noFill/>
                    </a:lnL>
                    <a:lnR>
                      <a:noFill/>
                    </a:lnR>
                    <a:lnT>
                      <a:noFill/>
                    </a:lnT>
                    <a:lnB>
                      <a:noFill/>
                    </a:lnB>
                  </a:tcPr>
                </a:tc>
                <a:extLst>
                  <a:ext uri="{0D108BD9-81ED-4DB2-BD59-A6C34878D82A}">
                    <a16:rowId xmlns:a16="http://schemas.microsoft.com/office/drawing/2014/main" val="4291831280"/>
                  </a:ext>
                </a:extLst>
              </a:tr>
              <a:tr h="2399478">
                <a:tc>
                  <a:txBody>
                    <a:bodyPr/>
                    <a:lstStyle/>
                    <a:p>
                      <a:pPr>
                        <a:spcAft>
                          <a:spcPts val="0"/>
                        </a:spcAft>
                      </a:pPr>
                      <a:endParaRPr lang="en-US" sz="11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2051253"/>
                  </a:ext>
                </a:extLst>
              </a:tr>
            </a:tbl>
          </a:graphicData>
        </a:graphic>
      </p:graphicFrame>
      <p:sp>
        <p:nvSpPr>
          <p:cNvPr id="9" name="Title 8">
            <a:extLst>
              <a:ext uri="{FF2B5EF4-FFF2-40B4-BE49-F238E27FC236}">
                <a16:creationId xmlns:a16="http://schemas.microsoft.com/office/drawing/2014/main" id="{C963E558-873E-4DC6-A192-0A49506FF2FB}"/>
              </a:ext>
            </a:extLst>
          </p:cNvPr>
          <p:cNvSpPr>
            <a:spLocks noGrp="1"/>
          </p:cNvSpPr>
          <p:nvPr>
            <p:ph type="ctrTitle"/>
          </p:nvPr>
        </p:nvSpPr>
        <p:spPr>
          <a:xfrm>
            <a:off x="1063171" y="620688"/>
            <a:ext cx="6858000" cy="769257"/>
          </a:xfrm>
        </p:spPr>
        <p:txBody>
          <a:bodyPr>
            <a:normAutofit/>
          </a:bodyPr>
          <a:lstStyle/>
          <a:p>
            <a:r>
              <a:rPr lang="en-IE" sz="2400" b="1" dirty="0">
                <a:latin typeface="+mn-lt"/>
              </a:rPr>
              <a:t>Topic Specific QA Guidelines for Blended Learning</a:t>
            </a:r>
          </a:p>
        </p:txBody>
      </p:sp>
    </p:spTree>
    <p:extLst>
      <p:ext uri="{BB962C8B-B14F-4D97-AF65-F5344CB8AC3E}">
        <p14:creationId xmlns:p14="http://schemas.microsoft.com/office/powerpoint/2010/main" val="3130077410"/>
      </p:ext>
    </p:extLst>
  </p:cSld>
  <p:clrMapOvr>
    <a:masterClrMapping/>
  </p:clrMapOvr>
  <mc:AlternateContent xmlns:mc="http://schemas.openxmlformats.org/markup-compatibility/2006" xmlns:p14="http://schemas.microsoft.com/office/powerpoint/2010/main">
    <mc:Choice Requires="p14">
      <p:transition spd="slow" p14:dur="2000" advTm="47316"/>
    </mc:Choice>
    <mc:Fallback xmlns="">
      <p:transition spd="slow" advTm="473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4B57-065E-4325-BC6C-2E9A676389E9}"/>
              </a:ext>
            </a:extLst>
          </p:cNvPr>
          <p:cNvSpPr>
            <a:spLocks noGrp="1"/>
          </p:cNvSpPr>
          <p:nvPr>
            <p:ph type="title"/>
          </p:nvPr>
        </p:nvSpPr>
        <p:spPr>
          <a:xfrm>
            <a:off x="628650" y="681037"/>
            <a:ext cx="7886700" cy="1009652"/>
          </a:xfrm>
        </p:spPr>
        <p:txBody>
          <a:bodyPr>
            <a:normAutofit fontScale="90000"/>
          </a:bodyPr>
          <a:lstStyle/>
          <a:p>
            <a:br>
              <a:rPr lang="en-IE" sz="2000" i="1" dirty="0">
                <a:solidFill>
                  <a:srgbClr val="002060"/>
                </a:solidFill>
              </a:rPr>
            </a:br>
            <a:r>
              <a:rPr lang="en-IE" sz="2000" i="1" dirty="0">
                <a:solidFill>
                  <a:srgbClr val="002060"/>
                </a:solidFill>
              </a:rPr>
              <a:t>“Technology employed to deliver online learning offers some significant advantages for quality assurance and enhancement. The way in which learning resources are used by learners can be more easily monitored and evaluated than is the case in face-to-face contexts.”</a:t>
            </a:r>
          </a:p>
        </p:txBody>
      </p:sp>
      <p:sp>
        <p:nvSpPr>
          <p:cNvPr id="3" name="Content Placeholder 2">
            <a:extLst>
              <a:ext uri="{FF2B5EF4-FFF2-40B4-BE49-F238E27FC236}">
                <a16:creationId xmlns:a16="http://schemas.microsoft.com/office/drawing/2014/main" id="{ED66BE9D-E6DF-4CD8-ADF0-E63209E57EC5}"/>
              </a:ext>
            </a:extLst>
          </p:cNvPr>
          <p:cNvSpPr>
            <a:spLocks noGrp="1"/>
          </p:cNvSpPr>
          <p:nvPr>
            <p:ph idx="1"/>
          </p:nvPr>
        </p:nvSpPr>
        <p:spPr/>
        <p:txBody>
          <a:bodyPr>
            <a:normAutofit fontScale="70000" lnSpcReduction="20000"/>
          </a:bodyPr>
          <a:lstStyle/>
          <a:p>
            <a:pPr marL="0" indent="0">
              <a:buNone/>
            </a:pPr>
            <a:endParaRPr lang="en-IE" b="1" dirty="0">
              <a:solidFill>
                <a:srgbClr val="FF0000"/>
              </a:solidFill>
            </a:endParaRPr>
          </a:p>
          <a:p>
            <a:pPr marL="0" indent="0">
              <a:buNone/>
            </a:pPr>
            <a:r>
              <a:rPr lang="en-IE" b="1" dirty="0">
                <a:solidFill>
                  <a:srgbClr val="FF0000"/>
                </a:solidFill>
              </a:rPr>
              <a:t>Organisational Context</a:t>
            </a:r>
          </a:p>
          <a:p>
            <a:r>
              <a:rPr lang="en-IE" dirty="0"/>
              <a:t> Strategy and planning for blended learning; Infrastructure and resources ; Published expectations on blended learning; Learners outside Ireland; Collaboration and other partners</a:t>
            </a:r>
          </a:p>
          <a:p>
            <a:pPr marL="0" indent="0">
              <a:buNone/>
            </a:pPr>
            <a:r>
              <a:rPr lang="en-IE" b="1" dirty="0">
                <a:solidFill>
                  <a:srgbClr val="FF0000"/>
                </a:solidFill>
              </a:rPr>
              <a:t>Programme Context</a:t>
            </a:r>
          </a:p>
          <a:p>
            <a:r>
              <a:rPr lang="en-IE" dirty="0"/>
              <a:t>Programme outcomes; Learning resources, materials and delivery mechanisms; Approval and programme validation processes</a:t>
            </a:r>
          </a:p>
          <a:p>
            <a:pPr marL="0" indent="0">
              <a:buNone/>
            </a:pPr>
            <a:r>
              <a:rPr lang="en-IE" b="1" dirty="0">
                <a:solidFill>
                  <a:srgbClr val="FF0000"/>
                </a:solidFill>
              </a:rPr>
              <a:t>Learner Experience</a:t>
            </a:r>
          </a:p>
          <a:p>
            <a:r>
              <a:rPr lang="en-IE" dirty="0"/>
              <a:t>Context; Support available to learners; Equality of opportunity, self-regulation </a:t>
            </a:r>
          </a:p>
        </p:txBody>
      </p:sp>
      <p:sp>
        <p:nvSpPr>
          <p:cNvPr id="4" name="Date Placeholder 3">
            <a:extLst>
              <a:ext uri="{FF2B5EF4-FFF2-40B4-BE49-F238E27FC236}">
                <a16:creationId xmlns:a16="http://schemas.microsoft.com/office/drawing/2014/main" id="{73087191-D7D8-4A7B-AC3B-D3C37F4B034C}"/>
              </a:ext>
            </a:extLst>
          </p:cNvPr>
          <p:cNvSpPr>
            <a:spLocks noGrp="1"/>
          </p:cNvSpPr>
          <p:nvPr>
            <p:ph type="dt" sz="half" idx="10"/>
          </p:nvPr>
        </p:nvSpPr>
        <p:spPr/>
        <p:txBody>
          <a:bodyPr/>
          <a:lstStyle/>
          <a:p>
            <a:r>
              <a:rPr lang="en-GB" dirty="0"/>
              <a:t>Sept 2020</a:t>
            </a:r>
          </a:p>
        </p:txBody>
      </p:sp>
      <p:sp>
        <p:nvSpPr>
          <p:cNvPr id="5" name="Slide Number Placeholder 4">
            <a:extLst>
              <a:ext uri="{FF2B5EF4-FFF2-40B4-BE49-F238E27FC236}">
                <a16:creationId xmlns:a16="http://schemas.microsoft.com/office/drawing/2014/main" id="{8FE2A56E-FA77-4851-BD36-579F68FE536C}"/>
              </a:ext>
            </a:extLst>
          </p:cNvPr>
          <p:cNvSpPr>
            <a:spLocks noGrp="1"/>
          </p:cNvSpPr>
          <p:nvPr>
            <p:ph type="sldNum" sz="quarter" idx="12"/>
          </p:nvPr>
        </p:nvSpPr>
        <p:spPr/>
        <p:txBody>
          <a:bodyPr/>
          <a:lstStyle/>
          <a:p>
            <a:fld id="{9B2B6048-818E-411D-83D0-80E18633BF2C}" type="slidenum">
              <a:rPr lang="en-GB" smtClean="0"/>
              <a:t>14</a:t>
            </a:fld>
            <a:endParaRPr lang="en-GB" dirty="0"/>
          </a:p>
        </p:txBody>
      </p:sp>
    </p:spTree>
    <p:extLst>
      <p:ext uri="{BB962C8B-B14F-4D97-AF65-F5344CB8AC3E}">
        <p14:creationId xmlns:p14="http://schemas.microsoft.com/office/powerpoint/2010/main" val="120470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2BCE-8AA1-42D8-B7E3-EEEC2D4BF36F}"/>
              </a:ext>
            </a:extLst>
          </p:cNvPr>
          <p:cNvSpPr>
            <a:spLocks noGrp="1"/>
          </p:cNvSpPr>
          <p:nvPr>
            <p:ph type="title"/>
          </p:nvPr>
        </p:nvSpPr>
        <p:spPr/>
        <p:txBody>
          <a:bodyPr>
            <a:normAutofit/>
          </a:bodyPr>
          <a:lstStyle/>
          <a:p>
            <a:r>
              <a:rPr lang="en-IE" dirty="0"/>
              <a:t>Observations on last term</a:t>
            </a:r>
          </a:p>
        </p:txBody>
      </p:sp>
      <p:sp>
        <p:nvSpPr>
          <p:cNvPr id="3" name="Content Placeholder 2">
            <a:extLst>
              <a:ext uri="{FF2B5EF4-FFF2-40B4-BE49-F238E27FC236}">
                <a16:creationId xmlns:a16="http://schemas.microsoft.com/office/drawing/2014/main" id="{4960A03A-6FFD-4428-A9B5-CC278677EF9F}"/>
              </a:ext>
            </a:extLst>
          </p:cNvPr>
          <p:cNvSpPr>
            <a:spLocks noGrp="1"/>
          </p:cNvSpPr>
          <p:nvPr>
            <p:ph idx="1"/>
          </p:nvPr>
        </p:nvSpPr>
        <p:spPr/>
        <p:txBody>
          <a:bodyPr>
            <a:normAutofit/>
          </a:bodyPr>
          <a:lstStyle/>
          <a:p>
            <a:r>
              <a:rPr lang="en-GB" sz="1800" b="1" i="0" u="none" strike="noStrike" baseline="0" dirty="0">
                <a:solidFill>
                  <a:srgbClr val="008B7C"/>
                </a:solidFill>
                <a:latin typeface="Akkurat-Bold"/>
              </a:rPr>
              <a:t>Overall, the pivot succeeded, but not for everybody</a:t>
            </a:r>
          </a:p>
          <a:p>
            <a:r>
              <a:rPr lang="en-GB" sz="1800" b="1" i="0" u="none" strike="noStrike" baseline="0" dirty="0">
                <a:solidFill>
                  <a:srgbClr val="008B7C"/>
                </a:solidFill>
                <a:latin typeface="Akkurat-Bold"/>
              </a:rPr>
              <a:t>The tertiary education system responded</a:t>
            </a:r>
            <a:endParaRPr lang="en-GB" sz="1800" b="1" dirty="0">
              <a:solidFill>
                <a:srgbClr val="008B7C"/>
              </a:solidFill>
              <a:latin typeface="Akkurat-Bold"/>
            </a:endParaRPr>
          </a:p>
          <a:p>
            <a:r>
              <a:rPr lang="en-GB" sz="1800" b="1" i="0" u="none" strike="noStrike" baseline="0" dirty="0">
                <a:solidFill>
                  <a:srgbClr val="008B7C"/>
                </a:solidFill>
                <a:latin typeface="Akkurat-Bold"/>
              </a:rPr>
              <a:t>Students are an influential group and they support each other</a:t>
            </a:r>
          </a:p>
          <a:p>
            <a:r>
              <a:rPr lang="en-IE" sz="1800" b="1" i="0" u="none" strike="noStrike" baseline="0" dirty="0">
                <a:solidFill>
                  <a:srgbClr val="008B7C"/>
                </a:solidFill>
                <a:latin typeface="Akkurat-Bold"/>
              </a:rPr>
              <a:t>Learning outcomes were critical</a:t>
            </a:r>
            <a:endParaRPr lang="en-GB" sz="1800" b="1" dirty="0">
              <a:solidFill>
                <a:srgbClr val="008B7C"/>
              </a:solidFill>
              <a:latin typeface="Akkurat-Bold"/>
            </a:endParaRPr>
          </a:p>
          <a:p>
            <a:r>
              <a:rPr lang="en-IE" sz="1800" b="1" i="0" u="none" strike="noStrike" baseline="0" dirty="0">
                <a:solidFill>
                  <a:srgbClr val="008B7C"/>
                </a:solidFill>
                <a:latin typeface="Akkurat-Bold"/>
              </a:rPr>
              <a:t>Quality assurance processes supported change management</a:t>
            </a:r>
            <a:endParaRPr lang="en-GB" sz="1800" b="1" i="0" u="none" strike="noStrike" baseline="0" dirty="0">
              <a:solidFill>
                <a:srgbClr val="008B7C"/>
              </a:solidFill>
              <a:latin typeface="Akkurat-Bold"/>
            </a:endParaRPr>
          </a:p>
          <a:p>
            <a:r>
              <a:rPr lang="en-IE" sz="1800" b="1" i="0" u="none" strike="noStrike" baseline="0" dirty="0">
                <a:solidFill>
                  <a:srgbClr val="008B7C"/>
                </a:solidFill>
                <a:latin typeface="Akkurat-Bold"/>
              </a:rPr>
              <a:t>ICT critically important in enabling rapid change</a:t>
            </a:r>
          </a:p>
          <a:p>
            <a:r>
              <a:rPr lang="en-IE" sz="1800" b="1" i="0" u="none" strike="noStrike" baseline="0" dirty="0">
                <a:solidFill>
                  <a:srgbClr val="008B7C"/>
                </a:solidFill>
                <a:latin typeface="Akkurat-Bold"/>
              </a:rPr>
              <a:t>Assessment - academic integrity largely maintained</a:t>
            </a:r>
          </a:p>
          <a:p>
            <a:endParaRPr lang="en-IE" sz="1800" b="1" dirty="0">
              <a:solidFill>
                <a:srgbClr val="008B7C"/>
              </a:solidFill>
              <a:latin typeface="Akkurat-Bold"/>
            </a:endParaRPr>
          </a:p>
          <a:p>
            <a:endParaRPr lang="en-IE" sz="1800" b="1" i="0" u="none" strike="noStrike" baseline="0" dirty="0">
              <a:solidFill>
                <a:srgbClr val="008B7C"/>
              </a:solidFill>
              <a:latin typeface="Akkurat-Bold"/>
            </a:endParaRPr>
          </a:p>
          <a:p>
            <a:endParaRPr lang="en-IE" sz="1800" b="1" i="0" u="none" strike="noStrike" baseline="0" dirty="0">
              <a:solidFill>
                <a:srgbClr val="008B7C"/>
              </a:solidFill>
              <a:latin typeface="Akkurat-Bold"/>
            </a:endParaRPr>
          </a:p>
          <a:p>
            <a:r>
              <a:rPr lang="en-IE" sz="1600" dirty="0"/>
              <a:t>-</a:t>
            </a:r>
            <a:r>
              <a:rPr lang="en-GB" sz="1600" b="0" i="0" u="none" strike="noStrike" dirty="0">
                <a:solidFill>
                  <a:srgbClr val="00416C"/>
                </a:solidFill>
                <a:effectLst/>
                <a:latin typeface="Helvetica Neue"/>
                <a:hlinkClick r:id="rId2"/>
              </a:rPr>
              <a:t>The Impact of COVID-19 modifications to Teaching, Learning and Assessment in Irish Further Education and Training and Higher Education - A QQI Evaluation</a:t>
            </a:r>
            <a:r>
              <a:rPr lang="en-GB" sz="1600" b="0" i="0" u="none" strike="noStrike" dirty="0">
                <a:solidFill>
                  <a:srgbClr val="00416C"/>
                </a:solidFill>
                <a:effectLst/>
                <a:latin typeface="Helvetica Neue"/>
              </a:rPr>
              <a:t>  (August 2020)</a:t>
            </a:r>
            <a:endParaRPr lang="en-IE" sz="1600" dirty="0"/>
          </a:p>
        </p:txBody>
      </p:sp>
    </p:spTree>
    <p:extLst>
      <p:ext uri="{BB962C8B-B14F-4D97-AF65-F5344CB8AC3E}">
        <p14:creationId xmlns:p14="http://schemas.microsoft.com/office/powerpoint/2010/main" val="133795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2BCE-8AA1-42D8-B7E3-EEEC2D4BF36F}"/>
              </a:ext>
            </a:extLst>
          </p:cNvPr>
          <p:cNvSpPr>
            <a:spLocks noGrp="1"/>
          </p:cNvSpPr>
          <p:nvPr>
            <p:ph type="title"/>
          </p:nvPr>
        </p:nvSpPr>
        <p:spPr/>
        <p:txBody>
          <a:bodyPr>
            <a:normAutofit/>
          </a:bodyPr>
          <a:lstStyle/>
          <a:p>
            <a:r>
              <a:rPr lang="en-IE" dirty="0"/>
              <a:t>What next for QA?</a:t>
            </a:r>
          </a:p>
        </p:txBody>
      </p:sp>
      <p:sp>
        <p:nvSpPr>
          <p:cNvPr id="3" name="Content Placeholder 2">
            <a:extLst>
              <a:ext uri="{FF2B5EF4-FFF2-40B4-BE49-F238E27FC236}">
                <a16:creationId xmlns:a16="http://schemas.microsoft.com/office/drawing/2014/main" id="{4960A03A-6FFD-4428-A9B5-CC278677EF9F}"/>
              </a:ext>
            </a:extLst>
          </p:cNvPr>
          <p:cNvSpPr>
            <a:spLocks noGrp="1"/>
          </p:cNvSpPr>
          <p:nvPr>
            <p:ph idx="1"/>
          </p:nvPr>
        </p:nvSpPr>
        <p:spPr/>
        <p:txBody>
          <a:bodyPr>
            <a:normAutofit/>
          </a:bodyPr>
          <a:lstStyle/>
          <a:p>
            <a:r>
              <a:rPr lang="en-GB" sz="1800" b="1" i="0" u="none" strike="noStrike" baseline="0" dirty="0">
                <a:solidFill>
                  <a:srgbClr val="008B7C"/>
                </a:solidFill>
                <a:latin typeface="Akkurat-Bold"/>
              </a:rPr>
              <a:t>Overall, the pivot succeeded, but not for everybody</a:t>
            </a:r>
          </a:p>
          <a:p>
            <a:r>
              <a:rPr lang="en-GB" sz="1800" b="1" i="0" u="none" strike="noStrike" baseline="0" dirty="0">
                <a:solidFill>
                  <a:srgbClr val="008B7C"/>
                </a:solidFill>
                <a:latin typeface="Akkurat-Bold"/>
              </a:rPr>
              <a:t>The tertiary education system responded</a:t>
            </a:r>
            <a:endParaRPr lang="en-GB" sz="1800" b="1" dirty="0">
              <a:solidFill>
                <a:srgbClr val="008B7C"/>
              </a:solidFill>
              <a:latin typeface="Akkurat-Bold"/>
            </a:endParaRPr>
          </a:p>
          <a:p>
            <a:r>
              <a:rPr lang="en-GB" sz="1800" b="1" i="0" u="none" strike="noStrike" baseline="0" dirty="0">
                <a:solidFill>
                  <a:srgbClr val="008B7C"/>
                </a:solidFill>
                <a:latin typeface="Akkurat-Bold"/>
              </a:rPr>
              <a:t>Students are an influential group and they support each other</a:t>
            </a:r>
          </a:p>
          <a:p>
            <a:r>
              <a:rPr lang="en-IE" sz="1800" b="1" i="0" u="none" strike="noStrike" baseline="0" dirty="0">
                <a:solidFill>
                  <a:srgbClr val="008B7C"/>
                </a:solidFill>
                <a:latin typeface="Akkurat-Bold"/>
              </a:rPr>
              <a:t>Learning outcomes were critical</a:t>
            </a:r>
            <a:endParaRPr lang="en-GB" sz="1800" b="1" dirty="0">
              <a:solidFill>
                <a:srgbClr val="008B7C"/>
              </a:solidFill>
              <a:latin typeface="Akkurat-Bold"/>
            </a:endParaRPr>
          </a:p>
          <a:p>
            <a:r>
              <a:rPr lang="en-IE" sz="1800" b="1" i="0" u="none" strike="noStrike" baseline="0" dirty="0">
                <a:solidFill>
                  <a:srgbClr val="FF0000"/>
                </a:solidFill>
                <a:latin typeface="Akkurat-Bold"/>
              </a:rPr>
              <a:t>Quality assurance processes supported change management</a:t>
            </a:r>
            <a:endParaRPr lang="en-GB" sz="1800" b="1" i="0" u="none" strike="noStrike" baseline="0" dirty="0">
              <a:solidFill>
                <a:srgbClr val="FF0000"/>
              </a:solidFill>
              <a:latin typeface="Akkurat-Bold"/>
            </a:endParaRPr>
          </a:p>
          <a:p>
            <a:r>
              <a:rPr lang="en-IE" sz="1800" b="1" i="0" u="none" strike="noStrike" baseline="0" dirty="0">
                <a:solidFill>
                  <a:srgbClr val="008B7C"/>
                </a:solidFill>
                <a:latin typeface="Akkurat-Bold"/>
              </a:rPr>
              <a:t>ICT critically important in enabling rapid change</a:t>
            </a:r>
          </a:p>
          <a:p>
            <a:r>
              <a:rPr lang="en-IE" sz="1800" b="1" i="0" u="none" strike="noStrike" baseline="0" dirty="0">
                <a:solidFill>
                  <a:srgbClr val="008B7C"/>
                </a:solidFill>
                <a:latin typeface="Akkurat-Bold"/>
              </a:rPr>
              <a:t>Assessment - academic integrity largely maintained</a:t>
            </a:r>
          </a:p>
          <a:p>
            <a:endParaRPr lang="en-IE" sz="1800" b="1" dirty="0">
              <a:solidFill>
                <a:srgbClr val="008B7C"/>
              </a:solidFill>
              <a:latin typeface="Akkurat-Bold"/>
            </a:endParaRPr>
          </a:p>
          <a:p>
            <a:endParaRPr lang="en-IE" sz="1800" b="1" i="0" u="none" strike="noStrike" baseline="0" dirty="0">
              <a:solidFill>
                <a:srgbClr val="008B7C"/>
              </a:solidFill>
              <a:latin typeface="Akkurat-Bold"/>
            </a:endParaRPr>
          </a:p>
          <a:p>
            <a:endParaRPr lang="en-IE" sz="1800" b="1" i="0" u="none" strike="noStrike" baseline="0" dirty="0">
              <a:solidFill>
                <a:srgbClr val="008B7C"/>
              </a:solidFill>
              <a:latin typeface="Akkurat-Bold"/>
            </a:endParaRPr>
          </a:p>
          <a:p>
            <a:r>
              <a:rPr lang="en-IE" sz="1600" dirty="0"/>
              <a:t>-</a:t>
            </a:r>
            <a:r>
              <a:rPr lang="en-GB" sz="1600" b="0" i="0" u="none" strike="noStrike" dirty="0">
                <a:solidFill>
                  <a:srgbClr val="00416C"/>
                </a:solidFill>
                <a:effectLst/>
                <a:latin typeface="Helvetica Neue"/>
                <a:hlinkClick r:id="rId2"/>
              </a:rPr>
              <a:t>The Impact of COVID-19 modifications to Teaching, Learning and Assessment in Irish Further Education and Training and Higher Education - A QQI Evaluation</a:t>
            </a:r>
            <a:r>
              <a:rPr lang="en-GB" sz="1600" b="0" i="0" u="none" strike="noStrike" dirty="0">
                <a:solidFill>
                  <a:srgbClr val="00416C"/>
                </a:solidFill>
                <a:effectLst/>
                <a:latin typeface="Helvetica Neue"/>
              </a:rPr>
              <a:t>  (August 2020)</a:t>
            </a:r>
            <a:endParaRPr lang="en-IE" sz="1600" dirty="0"/>
          </a:p>
        </p:txBody>
      </p:sp>
    </p:spTree>
    <p:extLst>
      <p:ext uri="{BB962C8B-B14F-4D97-AF65-F5344CB8AC3E}">
        <p14:creationId xmlns:p14="http://schemas.microsoft.com/office/powerpoint/2010/main" val="91305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56125"/>
            <a:ext cx="9144000" cy="401875"/>
          </a:xfrm>
          <a:prstGeom prst="rect">
            <a:avLst/>
          </a:prstGeom>
          <a:solidFill>
            <a:schemeClr val="bg2">
              <a:lumMod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401875"/>
          </a:xfrm>
          <a:prstGeom prst="rect">
            <a:avLst/>
          </a:prstGeom>
          <a:solidFill>
            <a:srgbClr val="75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descr="QA-steps-4 diagram in full.jp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9144000" cy="6466086"/>
          </a:xfrm>
          <a:prstGeom prst="rect">
            <a:avLst/>
          </a:prstGeom>
        </p:spPr>
      </p:pic>
    </p:spTree>
    <p:extLst>
      <p:ext uri="{BB962C8B-B14F-4D97-AF65-F5344CB8AC3E}">
        <p14:creationId xmlns:p14="http://schemas.microsoft.com/office/powerpoint/2010/main" val="265069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Core Statutory QA Guidelines I</a:t>
            </a:r>
          </a:p>
        </p:txBody>
      </p:sp>
      <p:sp>
        <p:nvSpPr>
          <p:cNvPr id="3" name="Content Placeholder 2"/>
          <p:cNvSpPr>
            <a:spLocks noGrp="1"/>
          </p:cNvSpPr>
          <p:nvPr>
            <p:ph idx="1"/>
          </p:nvPr>
        </p:nvSpPr>
        <p:spPr>
          <a:xfrm>
            <a:off x="2123728" y="1600200"/>
            <a:ext cx="6563072" cy="4925144"/>
          </a:xfrm>
        </p:spPr>
        <p:txBody>
          <a:bodyPr>
            <a:noAutofit/>
          </a:bodyPr>
          <a:lstStyle/>
          <a:p>
            <a:pPr marL="0" indent="0">
              <a:buNone/>
            </a:pPr>
            <a:r>
              <a:rPr lang="en-IE" sz="1300" b="1" dirty="0"/>
              <a:t>Purpose:</a:t>
            </a:r>
            <a:endParaRPr lang="en-IE" sz="1300" dirty="0"/>
          </a:p>
          <a:p>
            <a:r>
              <a:rPr lang="en-IE" sz="1300" dirty="0"/>
              <a:t>intended to assist providers in the development of internal QA procedures and systems, which are appropriate to individual provider contexts, and which will promote and support quality in the education and training programmes, research (as appropriate) and related services offered. </a:t>
            </a:r>
          </a:p>
          <a:p>
            <a:r>
              <a:rPr lang="en-IE" sz="1300" b="1" dirty="0"/>
              <a:t>ALL </a:t>
            </a:r>
            <a:r>
              <a:rPr lang="en-IE" sz="1300" dirty="0"/>
              <a:t>providers must have regard to these core statutory QA guidelines when developing their internal quality assurance procedures. A provider’s scale and scope of activity will determine the level of complexity of their QA procedures, which should always be fit-for-purpose and context. </a:t>
            </a:r>
          </a:p>
          <a:p>
            <a:r>
              <a:rPr lang="en-IE" sz="1300" dirty="0"/>
              <a:t>Guidelines </a:t>
            </a:r>
            <a:r>
              <a:rPr lang="en-IE" sz="1300" b="1" dirty="0"/>
              <a:t>do not prescribe the manner in which providers must implement their QA procedures</a:t>
            </a:r>
            <a:r>
              <a:rPr lang="en-IE" sz="1300" dirty="0"/>
              <a:t>.</a:t>
            </a:r>
          </a:p>
          <a:p>
            <a:r>
              <a:rPr lang="en-IE" sz="1300" b="1" i="1" dirty="0"/>
              <a:t>These guidelines are to be used:</a:t>
            </a:r>
          </a:p>
          <a:p>
            <a:pPr lvl="1">
              <a:buFont typeface="Wingdings" panose="05000000000000000000" pitchFamily="2" charset="2"/>
              <a:buChar char="Ø"/>
            </a:pPr>
            <a:r>
              <a:rPr lang="en-IE" sz="1300" dirty="0"/>
              <a:t>by providers when designing, establishing, evaluating, maintaining, renewing and reviewing their quality assurance policies and procedures.</a:t>
            </a:r>
          </a:p>
          <a:p>
            <a:pPr lvl="1">
              <a:buFont typeface="Wingdings" panose="05000000000000000000" pitchFamily="2" charset="2"/>
              <a:buChar char="Ø"/>
            </a:pPr>
            <a:r>
              <a:rPr lang="en-IE" sz="1300" dirty="0"/>
              <a:t>as a basis for the approval by QQI of providers’ quality assurance procedures (other than for previously established universities).</a:t>
            </a:r>
          </a:p>
          <a:p>
            <a:r>
              <a:rPr lang="en-IE" sz="1300" b="1" i="1" dirty="0"/>
              <a:t>These guidelines are not intended:</a:t>
            </a:r>
          </a:p>
          <a:p>
            <a:pPr lvl="1">
              <a:buFont typeface="Wingdings" panose="05000000000000000000" pitchFamily="2" charset="2"/>
              <a:buChar char="Ø"/>
            </a:pPr>
            <a:r>
              <a:rPr lang="en-IE" sz="1300" dirty="0"/>
              <a:t>to prescribe how providers are to carry out their work or run their organisations.</a:t>
            </a:r>
          </a:p>
          <a:p>
            <a:pPr lvl="1">
              <a:buFont typeface="Wingdings" panose="05000000000000000000" pitchFamily="2" charset="2"/>
              <a:buChar char="Ø"/>
            </a:pPr>
            <a:r>
              <a:rPr lang="en-IE" sz="1300" dirty="0"/>
              <a:t>as a ‘how to’ manual for providers on the establishment of QA procedures. Rather, it is up to providers to establish an internal quality system appropriate to their individual context which incorporates both operational procedures and a system of review to monitor the effectiveness of those procedures.</a:t>
            </a:r>
          </a:p>
        </p:txBody>
      </p:sp>
    </p:spTree>
    <p:extLst>
      <p:ext uri="{BB962C8B-B14F-4D97-AF65-F5344CB8AC3E}">
        <p14:creationId xmlns:p14="http://schemas.microsoft.com/office/powerpoint/2010/main" val="4619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Core Statutory QA Guidelines II</a:t>
            </a:r>
          </a:p>
        </p:txBody>
      </p:sp>
      <p:sp>
        <p:nvSpPr>
          <p:cNvPr id="3" name="Content Placeholder 2"/>
          <p:cNvSpPr>
            <a:spLocks noGrp="1"/>
          </p:cNvSpPr>
          <p:nvPr>
            <p:ph idx="1"/>
          </p:nvPr>
        </p:nvSpPr>
        <p:spPr/>
        <p:txBody>
          <a:bodyPr>
            <a:normAutofit fontScale="70000" lnSpcReduction="20000"/>
          </a:bodyPr>
          <a:lstStyle/>
          <a:p>
            <a:pPr marL="0" indent="0">
              <a:buNone/>
            </a:pPr>
            <a:r>
              <a:rPr lang="en-IE" b="1" dirty="0"/>
              <a:t>Audience:</a:t>
            </a:r>
          </a:p>
          <a:p>
            <a:r>
              <a:rPr lang="en-IE" dirty="0"/>
              <a:t>The core QA guidelines are fundamental, common requirements that are applicable to </a:t>
            </a:r>
            <a:r>
              <a:rPr lang="en-IE" b="1" u="sng" dirty="0"/>
              <a:t>all</a:t>
            </a:r>
            <a:r>
              <a:rPr lang="en-IE" dirty="0"/>
              <a:t> providers.</a:t>
            </a:r>
          </a:p>
          <a:p>
            <a:r>
              <a:rPr lang="en-IE" dirty="0"/>
              <a:t>They have been informed by the European Standards and Guidelines for Quality Assurance in Higher Education and the European Quality Assurance Reference Framework. </a:t>
            </a:r>
          </a:p>
          <a:p>
            <a:r>
              <a:rPr lang="en-IE" dirty="0"/>
              <a:t>Intended to guide providers through their legal responsibilities for the development of quality assurance procedures for the provision of education and training, research and related areas.</a:t>
            </a:r>
          </a:p>
          <a:p>
            <a:endParaRPr lang="en-IE" dirty="0"/>
          </a:p>
        </p:txBody>
      </p:sp>
    </p:spTree>
    <p:extLst>
      <p:ext uri="{BB962C8B-B14F-4D97-AF65-F5344CB8AC3E}">
        <p14:creationId xmlns:p14="http://schemas.microsoft.com/office/powerpoint/2010/main" val="11862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469" y="2012402"/>
            <a:ext cx="6624736" cy="4154984"/>
          </a:xfrm>
          <a:prstGeom prst="rect">
            <a:avLst/>
          </a:prstGeom>
        </p:spPr>
        <p:txBody>
          <a:bodyPr wrap="square">
            <a:spAutoFit/>
          </a:bodyPr>
          <a:lstStyle/>
          <a:p>
            <a:pPr marL="45720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Primary responsibility lies with providers.</a:t>
            </a:r>
          </a:p>
          <a:p>
            <a:pPr marL="457200" lvl="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QA requires planning, resources and commitment.</a:t>
            </a:r>
          </a:p>
          <a:p>
            <a:pPr marL="457200" lvl="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Continuous improvement must be the goal of a quality assurance process.</a:t>
            </a:r>
          </a:p>
          <a:p>
            <a:pPr marL="457200" lvl="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Quality systems should enhance transparency.</a:t>
            </a:r>
          </a:p>
          <a:p>
            <a:pPr marL="457200" lvl="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Quality systems are context dependent. </a:t>
            </a:r>
          </a:p>
          <a:p>
            <a:pPr marL="457200" lvl="0" indent="-457200">
              <a:buFont typeface="Arial" panose="020B0604020202020204" pitchFamily="34" charset="0"/>
              <a:buChar char="•"/>
            </a:pPr>
            <a:r>
              <a:rPr lang="en-IE" sz="2400" dirty="0">
                <a:solidFill>
                  <a:schemeClr val="accent1"/>
                </a:solidFill>
                <a:latin typeface="Arial" panose="020B0604020202020204" pitchFamily="34" charset="0"/>
                <a:cs typeface="Arial" panose="020B0604020202020204" pitchFamily="34" charset="0"/>
              </a:rPr>
              <a:t>Ownership and understanding of a provider quality system by its management and staff are crucial.</a:t>
            </a:r>
          </a:p>
        </p:txBody>
      </p:sp>
      <p:sp>
        <p:nvSpPr>
          <p:cNvPr id="3" name="TextBox 2"/>
          <p:cNvSpPr txBox="1"/>
          <p:nvPr/>
        </p:nvSpPr>
        <p:spPr>
          <a:xfrm>
            <a:off x="1763688" y="1196752"/>
            <a:ext cx="6552728" cy="584775"/>
          </a:xfrm>
          <a:prstGeom prst="rect">
            <a:avLst/>
          </a:prstGeom>
          <a:noFill/>
        </p:spPr>
        <p:txBody>
          <a:bodyPr wrap="square" rtlCol="0">
            <a:spAutoFit/>
          </a:bodyPr>
          <a:lstStyle/>
          <a:p>
            <a:pPr algn="ctr"/>
            <a:r>
              <a:rPr lang="en-IE" sz="3200" b="1" dirty="0">
                <a:solidFill>
                  <a:schemeClr val="accent1"/>
                </a:solidFill>
                <a:latin typeface="Arial" panose="020B0604020202020204" pitchFamily="34" charset="0"/>
                <a:cs typeface="Arial" panose="020B0604020202020204" pitchFamily="34" charset="0"/>
              </a:rPr>
              <a:t>Principles of Quality Assurance</a:t>
            </a:r>
            <a:endParaRPr lang="en-IE"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07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967228"/>
            <a:ext cx="5472608" cy="646331"/>
          </a:xfrm>
          <a:prstGeom prst="rect">
            <a:avLst/>
          </a:prstGeom>
          <a:noFill/>
        </p:spPr>
        <p:txBody>
          <a:bodyPr wrap="square" rtlCol="0">
            <a:spAutoFit/>
          </a:bodyPr>
          <a:lstStyle/>
          <a:p>
            <a:r>
              <a:rPr lang="en-IE" b="1" dirty="0">
                <a:solidFill>
                  <a:schemeClr val="accent1"/>
                </a:solidFill>
                <a:latin typeface="Arial" panose="020B0604020202020204" pitchFamily="34" charset="0"/>
                <a:cs typeface="Arial" panose="020B0604020202020204" pitchFamily="34" charset="0"/>
              </a:rPr>
              <a:t>Internal QA- Role of the Provider</a:t>
            </a:r>
            <a:endParaRPr lang="en-IE" dirty="0">
              <a:solidFill>
                <a:schemeClr val="accent1"/>
              </a:solidFill>
              <a:latin typeface="Arial" panose="020B0604020202020204" pitchFamily="34" charset="0"/>
              <a:cs typeface="Arial" panose="020B0604020202020204" pitchFamily="34" charset="0"/>
            </a:endParaRPr>
          </a:p>
          <a:p>
            <a:endParaRPr lang="en-IE" dirty="0"/>
          </a:p>
        </p:txBody>
      </p:sp>
      <p:sp>
        <p:nvSpPr>
          <p:cNvPr id="4" name="TextBox 3"/>
          <p:cNvSpPr txBox="1"/>
          <p:nvPr/>
        </p:nvSpPr>
        <p:spPr>
          <a:xfrm>
            <a:off x="3563888" y="3284984"/>
            <a:ext cx="184731" cy="369332"/>
          </a:xfrm>
          <a:prstGeom prst="rect">
            <a:avLst/>
          </a:prstGeom>
          <a:noFill/>
        </p:spPr>
        <p:txBody>
          <a:bodyPr wrap="none" rtlCol="0">
            <a:spAutoFit/>
          </a:bodyPr>
          <a:lstStyle/>
          <a:p>
            <a:endParaRPr lang="en-IE" dirty="0"/>
          </a:p>
        </p:txBody>
      </p:sp>
      <p:sp>
        <p:nvSpPr>
          <p:cNvPr id="6" name="TextBox 5"/>
          <p:cNvSpPr txBox="1"/>
          <p:nvPr/>
        </p:nvSpPr>
        <p:spPr>
          <a:xfrm>
            <a:off x="3563888" y="2708920"/>
            <a:ext cx="184731" cy="369332"/>
          </a:xfrm>
          <a:prstGeom prst="rect">
            <a:avLst/>
          </a:prstGeom>
          <a:noFill/>
        </p:spPr>
        <p:txBody>
          <a:bodyPr wrap="none" rtlCol="0">
            <a:spAutoFit/>
          </a:bodyPr>
          <a:lstStyle/>
          <a:p>
            <a:endParaRPr lang="en-IE" dirty="0"/>
          </a:p>
        </p:txBody>
      </p:sp>
      <p:sp>
        <p:nvSpPr>
          <p:cNvPr id="8" name="TextBox 7"/>
          <p:cNvSpPr txBox="1"/>
          <p:nvPr/>
        </p:nvSpPr>
        <p:spPr>
          <a:xfrm>
            <a:off x="2195736" y="2060848"/>
            <a:ext cx="6480720" cy="4462760"/>
          </a:xfrm>
          <a:prstGeom prst="rect">
            <a:avLst/>
          </a:prstGeom>
          <a:noFill/>
        </p:spPr>
        <p:txBody>
          <a:bodyPr wrap="square" rtlCol="0">
            <a:spAutoFit/>
          </a:bodyPr>
          <a:lstStyle/>
          <a:p>
            <a:pPr marL="171450" lvl="0" indent="-171450">
              <a:buFont typeface="Arial" panose="020B0604020202020204" pitchFamily="34" charset="0"/>
              <a:buChar char="•"/>
            </a:pPr>
            <a:r>
              <a:rPr lang="en-IE" sz="1600" dirty="0">
                <a:solidFill>
                  <a:schemeClr val="accent1"/>
                </a:solidFill>
                <a:cs typeface="Arial" panose="020B0604020202020204" pitchFamily="34" charset="0"/>
              </a:rPr>
              <a:t>Quality and its assurance is the primary responsibility of the provider. This includes the legal obligations of providers to develop and implement the policies and procedures necessary to achieve and maintain quality in educational and related services, and agree these with QQI.</a:t>
            </a:r>
          </a:p>
          <a:p>
            <a:pPr lvl="0"/>
            <a:endParaRPr lang="en-IE" sz="1600" dirty="0">
              <a:solidFill>
                <a:schemeClr val="accent1"/>
              </a:solidFill>
              <a:cs typeface="Arial" panose="020B0604020202020204" pitchFamily="34" charset="0"/>
            </a:endParaRPr>
          </a:p>
          <a:p>
            <a:pPr marL="171450" lvl="0" indent="-171450">
              <a:buFont typeface="Arial" panose="020B0604020202020204" pitchFamily="34" charset="0"/>
              <a:buChar char="•"/>
            </a:pPr>
            <a:r>
              <a:rPr lang="en-IE" sz="1600" dirty="0">
                <a:solidFill>
                  <a:schemeClr val="accent1"/>
                </a:solidFill>
                <a:cs typeface="Arial" panose="020B0604020202020204" pitchFamily="34" charset="0"/>
              </a:rPr>
              <a:t>Internal QA refers to the mechanisms and procedures developed and adopted by providers to achieve and maintain a desired level of quality in educational provision, research and related services. </a:t>
            </a:r>
          </a:p>
          <a:p>
            <a:pPr lvl="0"/>
            <a:endParaRPr lang="en-IE" sz="1600" i="1" dirty="0">
              <a:solidFill>
                <a:schemeClr val="accent1"/>
              </a:solidFill>
              <a:cs typeface="Arial" panose="020B0604020202020204" pitchFamily="34" charset="0"/>
            </a:endParaRPr>
          </a:p>
          <a:p>
            <a:pPr lvl="0"/>
            <a:r>
              <a:rPr lang="en-IE" sz="1600" i="1" dirty="0">
                <a:solidFill>
                  <a:schemeClr val="accent1"/>
                </a:solidFill>
                <a:cs typeface="Arial" panose="020B0604020202020204" pitchFamily="34" charset="0"/>
              </a:rPr>
              <a:t>The desired level and complexity will be influenced by the provider’s context, including scope and level of provision and overall goals, as well as its external obligations to all stakeholders (e.g. to regulators and to statutory and professional bodies and other national requirements). </a:t>
            </a:r>
          </a:p>
          <a:p>
            <a:pPr marL="171450" lvl="0" indent="-171450">
              <a:buFont typeface="Arial" panose="020B0604020202020204" pitchFamily="34" charset="0"/>
              <a:buChar char="•"/>
            </a:pPr>
            <a:endParaRPr lang="en-IE" sz="1600" dirty="0">
              <a:solidFill>
                <a:schemeClr val="accent1"/>
              </a:solidFill>
              <a:cs typeface="Arial" panose="020B0604020202020204" pitchFamily="34" charset="0"/>
            </a:endParaRPr>
          </a:p>
          <a:p>
            <a:pPr marL="171450" indent="-171450">
              <a:buFont typeface="Arial" panose="020B0604020202020204" pitchFamily="34" charset="0"/>
              <a:buChar char="•"/>
            </a:pPr>
            <a:r>
              <a:rPr lang="en-IE" sz="1600" dirty="0">
                <a:solidFill>
                  <a:schemeClr val="accent1"/>
                </a:solidFill>
                <a:cs typeface="Arial" panose="020B0604020202020204" pitchFamily="34" charset="0"/>
              </a:rPr>
              <a:t>Section 2 of the Core QAGs identifies the areas of a provider’s activity to be covered by QA procedures. </a:t>
            </a:r>
          </a:p>
          <a:p>
            <a:pPr marL="171450" lvl="0" indent="-171450">
              <a:buFont typeface="Arial" panose="020B0604020202020204" pitchFamily="34" charset="0"/>
              <a:buChar char="•"/>
            </a:pPr>
            <a:endParaRPr lang="en-IE" sz="1600" dirty="0">
              <a:solidFill>
                <a:schemeClr val="accent1"/>
              </a:solidFill>
              <a:cs typeface="Arial" panose="020B0604020202020204" pitchFamily="34" charset="0"/>
            </a:endParaRPr>
          </a:p>
          <a:p>
            <a:pPr lvl="1"/>
            <a:endParaRPr lang="en-IE" sz="1200" dirty="0"/>
          </a:p>
        </p:txBody>
      </p:sp>
    </p:spTree>
    <p:extLst>
      <p:ext uri="{BB962C8B-B14F-4D97-AF65-F5344CB8AC3E}">
        <p14:creationId xmlns:p14="http://schemas.microsoft.com/office/powerpoint/2010/main" val="345624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052736"/>
            <a:ext cx="6614250" cy="1224136"/>
          </a:xfrm>
        </p:spPr>
        <p:txBody>
          <a:bodyPr>
            <a:normAutofit/>
          </a:bodyPr>
          <a:lstStyle/>
          <a:p>
            <a:r>
              <a:rPr lang="en-IE" sz="3200" b="1" dirty="0">
                <a:solidFill>
                  <a:schemeClr val="accent1"/>
                </a:solidFill>
                <a:latin typeface="Arial" panose="020B0604020202020204" pitchFamily="34" charset="0"/>
                <a:cs typeface="Arial" panose="020B0604020202020204" pitchFamily="34" charset="0"/>
              </a:rPr>
              <a:t>Components of a Provider’s Quality Assurance System</a:t>
            </a:r>
            <a:endParaRPr lang="en-IE" sz="3200"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2411760" y="2636912"/>
            <a:ext cx="6480720" cy="3293209"/>
          </a:xfrm>
          <a:prstGeom prst="rect">
            <a:avLst/>
          </a:prstGeom>
        </p:spPr>
        <p:txBody>
          <a:bodyPr wrap="square">
            <a:spAutoFit/>
          </a:bodyPr>
          <a:lstStyle/>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Mission / Strategy. </a:t>
            </a:r>
          </a:p>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Policy statements showing understanding of responsibilities.</a:t>
            </a:r>
          </a:p>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Procedures designed to implement the policies.</a:t>
            </a:r>
          </a:p>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Internal Monitoring System. </a:t>
            </a:r>
          </a:p>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Self-Evaluation System. </a:t>
            </a:r>
          </a:p>
          <a:p>
            <a:pPr marL="571500" lvl="0" indent="-571500">
              <a:buFont typeface="Arial" panose="020B0604020202020204" pitchFamily="34" charset="0"/>
              <a:buChar char="•"/>
            </a:pPr>
            <a:r>
              <a:rPr lang="en-IE" sz="2600" dirty="0">
                <a:solidFill>
                  <a:schemeClr val="accent1"/>
                </a:solidFill>
                <a:latin typeface="Arial" panose="020B0604020202020204" pitchFamily="34" charset="0"/>
                <a:cs typeface="Arial" panose="020B0604020202020204" pitchFamily="34" charset="0"/>
              </a:rPr>
              <a:t>Improvement focus.</a:t>
            </a:r>
          </a:p>
        </p:txBody>
      </p:sp>
    </p:spTree>
    <p:extLst>
      <p:ext uri="{BB962C8B-B14F-4D97-AF65-F5344CB8AC3E}">
        <p14:creationId xmlns:p14="http://schemas.microsoft.com/office/powerpoint/2010/main" val="166678027"/>
      </p:ext>
    </p:extLst>
  </p:cSld>
  <p:clrMapOvr>
    <a:masterClrMapping/>
  </p:clrMapOvr>
</p:sld>
</file>

<file path=ppt/theme/theme1.xml><?xml version="1.0" encoding="utf-8"?>
<a:theme xmlns:a="http://schemas.openxmlformats.org/drawingml/2006/main" name="8 Jan 2013 planning 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875091F9EEB7478BC1CD5813589F9E" ma:contentTypeVersion="0" ma:contentTypeDescription="Create a new document." ma:contentTypeScope="" ma:versionID="8455af09295ebd9e6102df476137aad6">
  <xsd:schema xmlns:xsd="http://www.w3.org/2001/XMLSchema" xmlns:xs="http://www.w3.org/2001/XMLSchema" xmlns:p="http://schemas.microsoft.com/office/2006/metadata/properties" xmlns:ns2="600967ac-a743-47a8-9606-b122fcec1661" targetNamespace="http://schemas.microsoft.com/office/2006/metadata/properties" ma:root="true" ma:fieldsID="c9a58e5eea1d37b26c01c402a3888aaa" ns2:_="">
    <xsd:import namespace="600967ac-a743-47a8-9606-b122fcec166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967ac-a743-47a8-9606-b122fcec16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 xmlns="0a132ad3-f23e-4743-997b-fa586ac25c08">
      <Url xsi:nil="true"/>
      <Description xsi:nil="true"/>
    </Link>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E175210F3DE054BB770F6C52280349D" ma:contentTypeVersion="5" ma:contentTypeDescription="Create a new document." ma:contentTypeScope="" ma:versionID="661b69dde1f718f971e8d78d58524755">
  <xsd:schema xmlns:xsd="http://www.w3.org/2001/XMLSchema" xmlns:xs="http://www.w3.org/2001/XMLSchema" xmlns:p="http://schemas.microsoft.com/office/2006/metadata/properties" xmlns:ns2="ca7e1d21-dbc5-4130-836e-f4f949659d4d" xmlns:ns3="0a132ad3-f23e-4743-997b-fa586ac25c08" targetNamespace="http://schemas.microsoft.com/office/2006/metadata/properties" ma:root="true" ma:fieldsID="2edf80f0a4e9057cb51ec7870d28d60c" ns2:_="" ns3:_="">
    <xsd:import namespace="ca7e1d21-dbc5-4130-836e-f4f949659d4d"/>
    <xsd:import namespace="0a132ad3-f23e-4743-997b-fa586ac25c08"/>
    <xsd:element name="properties">
      <xsd:complexType>
        <xsd:sequence>
          <xsd:element name="documentManagement">
            <xsd:complexType>
              <xsd:all>
                <xsd:element ref="ns2:SharedWithUsers" minOccurs="0"/>
                <xsd:element ref="ns3: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e1d21-dbc5-4130-836e-f4f949659d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132ad3-f23e-4743-997b-fa586ac25c08" elementFormDefault="qualified">
    <xsd:import namespace="http://schemas.microsoft.com/office/2006/documentManagement/types"/>
    <xsd:import namespace="http://schemas.microsoft.com/office/infopath/2007/PartnerControls"/>
    <xsd:element name="Link" ma:index="9"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940F8-DE35-4063-A1B9-B5717C22461D}"/>
</file>

<file path=customXml/itemProps2.xml><?xml version="1.0" encoding="utf-8"?>
<ds:datastoreItem xmlns:ds="http://schemas.openxmlformats.org/officeDocument/2006/customXml" ds:itemID="{B9652F73-71FF-4E90-82D7-AFCC78A4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967ac-a743-47a8-9606-b122fcec1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E4907B-3D36-4FC2-9A48-1B2065D90BFA}"/>
</file>

<file path=customXml/itemProps4.xml><?xml version="1.0" encoding="utf-8"?>
<ds:datastoreItem xmlns:ds="http://schemas.openxmlformats.org/officeDocument/2006/customXml" ds:itemID="{97E890C7-2254-4408-8BA9-F52054FFC20B}"/>
</file>

<file path=docProps/app.xml><?xml version="1.0" encoding="utf-8"?>
<Properties xmlns="http://schemas.openxmlformats.org/officeDocument/2006/extended-properties" xmlns:vt="http://schemas.openxmlformats.org/officeDocument/2006/docPropsVTypes">
  <Template>8 Jan 2013 planning update</Template>
  <TotalTime>5424</TotalTime>
  <Words>1313</Words>
  <Application>Microsoft Office PowerPoint</Application>
  <PresentationFormat>On-screen Show (4:3)</PresentationFormat>
  <Paragraphs>118</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Akkurat-Bold</vt:lpstr>
      <vt:lpstr>Arial</vt:lpstr>
      <vt:lpstr>Calibri</vt:lpstr>
      <vt:lpstr>Georgia</vt:lpstr>
      <vt:lpstr>Helvetica Neue</vt:lpstr>
      <vt:lpstr>Segoe UI</vt:lpstr>
      <vt:lpstr>Wingdings</vt:lpstr>
      <vt:lpstr>8 Jan 2013 planning update</vt:lpstr>
      <vt:lpstr>Quality Assurance Guidelines   Blended Learning, QA and Academic Management Webinar   Bryan Maguire PhD  Director of Quality Assurance, QQI 18 September 2020 </vt:lpstr>
      <vt:lpstr>Observations on last term</vt:lpstr>
      <vt:lpstr>What next for QA?</vt:lpstr>
      <vt:lpstr>PowerPoint Presentation</vt:lpstr>
      <vt:lpstr>Core Statutory QA Guidelines I</vt:lpstr>
      <vt:lpstr>Core Statutory QA Guidelines II</vt:lpstr>
      <vt:lpstr>PowerPoint Presentation</vt:lpstr>
      <vt:lpstr>PowerPoint Presentation</vt:lpstr>
      <vt:lpstr>Components of a Provider’s Quality Assurance System</vt:lpstr>
      <vt:lpstr>PowerPoint Presentation</vt:lpstr>
      <vt:lpstr>External QA Oversight – Role of the QA Agency</vt:lpstr>
      <vt:lpstr>All aboard the online express!</vt:lpstr>
      <vt:lpstr>Topic Specific QA Guidelines for Blended Learning</vt:lpstr>
      <vt:lpstr> “Technology employed to deliver online learning offers some significant advantages for quality assurance and enhancement. The way in which learning resources are used by learners can be more easily monitored and evaluated than is the case in face-to-face contexts.”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Bryan QA Guidelines Blended Learning Webinar Sept 2020 (BMaguire)</dc:title>
  <dc:creator>Grainne Cullen</dc:creator>
  <cp:lastModifiedBy>Laura Flynn</cp:lastModifiedBy>
  <cp:revision>195</cp:revision>
  <cp:lastPrinted>2015-02-02T09:51:31Z</cp:lastPrinted>
  <dcterms:created xsi:type="dcterms:W3CDTF">2013-01-04T10:37:13Z</dcterms:created>
  <dcterms:modified xsi:type="dcterms:W3CDTF">2020-09-18T09:57:40Z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0x010100FE175210F3DE054BB770F6C52280349D</vt:lpwstr>
  </property>
  <property fmtid="{D5CDD505-2E9C-101B-9397-08002B2CF9AE}" pid="3" name="_dlc_DocIdItemGuid">
    <vt:lpwstr>166fe102-d7d1-47bd-8f87-1f11c592a2c2</vt:lpwstr>
  </property>
</Properties>
</file>